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8"/>
  </p:notesMasterIdLst>
  <p:handoutMasterIdLst>
    <p:handoutMasterId r:id="rId129"/>
  </p:handoutMasterIdLst>
  <p:sldIdLst>
    <p:sldId id="258" r:id="rId2"/>
    <p:sldId id="294" r:id="rId3"/>
    <p:sldId id="295" r:id="rId4"/>
    <p:sldId id="296" r:id="rId5"/>
    <p:sldId id="297" r:id="rId6"/>
    <p:sldId id="298" r:id="rId7"/>
    <p:sldId id="299" r:id="rId8"/>
    <p:sldId id="419" r:id="rId9"/>
    <p:sldId id="300" r:id="rId10"/>
    <p:sldId id="301" r:id="rId11"/>
    <p:sldId id="302" r:id="rId12"/>
    <p:sldId id="303" r:id="rId13"/>
    <p:sldId id="304" r:id="rId14"/>
    <p:sldId id="305" r:id="rId15"/>
    <p:sldId id="306" r:id="rId16"/>
    <p:sldId id="307" r:id="rId17"/>
    <p:sldId id="308" r:id="rId18"/>
    <p:sldId id="309" r:id="rId19"/>
    <p:sldId id="310" r:id="rId20"/>
    <p:sldId id="311" r:id="rId21"/>
    <p:sldId id="312" r:id="rId22"/>
    <p:sldId id="313" r:id="rId23"/>
    <p:sldId id="314" r:id="rId24"/>
    <p:sldId id="315" r:id="rId25"/>
    <p:sldId id="316" r:id="rId26"/>
    <p:sldId id="317" r:id="rId27"/>
    <p:sldId id="318" r:id="rId28"/>
    <p:sldId id="319" r:id="rId29"/>
    <p:sldId id="320" r:id="rId30"/>
    <p:sldId id="321" r:id="rId31"/>
    <p:sldId id="322" r:id="rId32"/>
    <p:sldId id="323" r:id="rId33"/>
    <p:sldId id="324" r:id="rId34"/>
    <p:sldId id="325" r:id="rId35"/>
    <p:sldId id="326" r:id="rId36"/>
    <p:sldId id="327" r:id="rId37"/>
    <p:sldId id="328" r:id="rId38"/>
    <p:sldId id="329" r:id="rId39"/>
    <p:sldId id="330" r:id="rId40"/>
    <p:sldId id="331" r:id="rId41"/>
    <p:sldId id="332" r:id="rId42"/>
    <p:sldId id="333" r:id="rId43"/>
    <p:sldId id="334" r:id="rId44"/>
    <p:sldId id="335" r:id="rId45"/>
    <p:sldId id="336" r:id="rId46"/>
    <p:sldId id="337" r:id="rId47"/>
    <p:sldId id="338" r:id="rId48"/>
    <p:sldId id="339" r:id="rId49"/>
    <p:sldId id="340" r:id="rId50"/>
    <p:sldId id="341" r:id="rId51"/>
    <p:sldId id="342" r:id="rId52"/>
    <p:sldId id="343" r:id="rId53"/>
    <p:sldId id="344" r:id="rId54"/>
    <p:sldId id="345" r:id="rId55"/>
    <p:sldId id="346" r:id="rId56"/>
    <p:sldId id="347" r:id="rId57"/>
    <p:sldId id="348" r:id="rId58"/>
    <p:sldId id="349" r:id="rId59"/>
    <p:sldId id="350" r:id="rId60"/>
    <p:sldId id="351" r:id="rId61"/>
    <p:sldId id="352" r:id="rId62"/>
    <p:sldId id="353" r:id="rId63"/>
    <p:sldId id="354" r:id="rId64"/>
    <p:sldId id="355" r:id="rId65"/>
    <p:sldId id="356" r:id="rId66"/>
    <p:sldId id="357" r:id="rId67"/>
    <p:sldId id="358" r:id="rId68"/>
    <p:sldId id="359" r:id="rId69"/>
    <p:sldId id="360" r:id="rId70"/>
    <p:sldId id="361" r:id="rId71"/>
    <p:sldId id="362" r:id="rId72"/>
    <p:sldId id="363" r:id="rId73"/>
    <p:sldId id="364" r:id="rId74"/>
    <p:sldId id="365" r:id="rId75"/>
    <p:sldId id="366" r:id="rId76"/>
    <p:sldId id="367" r:id="rId77"/>
    <p:sldId id="368" r:id="rId78"/>
    <p:sldId id="369" r:id="rId79"/>
    <p:sldId id="370" r:id="rId80"/>
    <p:sldId id="371" r:id="rId81"/>
    <p:sldId id="372" r:id="rId82"/>
    <p:sldId id="373" r:id="rId83"/>
    <p:sldId id="374" r:id="rId84"/>
    <p:sldId id="375" r:id="rId85"/>
    <p:sldId id="376" r:id="rId86"/>
    <p:sldId id="377" r:id="rId87"/>
    <p:sldId id="378" r:id="rId88"/>
    <p:sldId id="379" r:id="rId89"/>
    <p:sldId id="380" r:id="rId90"/>
    <p:sldId id="381" r:id="rId91"/>
    <p:sldId id="382" r:id="rId92"/>
    <p:sldId id="383" r:id="rId93"/>
    <p:sldId id="384" r:id="rId94"/>
    <p:sldId id="385" r:id="rId95"/>
    <p:sldId id="386" r:id="rId96"/>
    <p:sldId id="387" r:id="rId97"/>
    <p:sldId id="388" r:id="rId98"/>
    <p:sldId id="389" r:id="rId99"/>
    <p:sldId id="390" r:id="rId100"/>
    <p:sldId id="391" r:id="rId101"/>
    <p:sldId id="392" r:id="rId102"/>
    <p:sldId id="393" r:id="rId103"/>
    <p:sldId id="394" r:id="rId104"/>
    <p:sldId id="395" r:id="rId105"/>
    <p:sldId id="396" r:id="rId106"/>
    <p:sldId id="397" r:id="rId107"/>
    <p:sldId id="398" r:id="rId108"/>
    <p:sldId id="399" r:id="rId109"/>
    <p:sldId id="400" r:id="rId110"/>
    <p:sldId id="401" r:id="rId111"/>
    <p:sldId id="402" r:id="rId112"/>
    <p:sldId id="403" r:id="rId113"/>
    <p:sldId id="404" r:id="rId114"/>
    <p:sldId id="405" r:id="rId115"/>
    <p:sldId id="406" r:id="rId116"/>
    <p:sldId id="407" r:id="rId117"/>
    <p:sldId id="408" r:id="rId118"/>
    <p:sldId id="409" r:id="rId119"/>
    <p:sldId id="410" r:id="rId120"/>
    <p:sldId id="411" r:id="rId121"/>
    <p:sldId id="412" r:id="rId122"/>
    <p:sldId id="413" r:id="rId123"/>
    <p:sldId id="414" r:id="rId124"/>
    <p:sldId id="415" r:id="rId125"/>
    <p:sldId id="416" r:id="rId126"/>
    <p:sldId id="417" r:id="rId127"/>
  </p:sldIdLst>
  <p:sldSz cx="9144000" cy="6858000" type="screen4x3"/>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sz="900" b="0" i="0" u="none" kern="1200" baseline="0">
        <a:solidFill>
          <a:schemeClr val="bg1"/>
        </a:solidFill>
        <a:latin typeface="Arial" panose="020B0604020202090204" pitchFamily="34" charset="0"/>
        <a:ea typeface="SimSun" pitchFamily="2" charset="-122"/>
        <a:cs typeface="+mn-cs"/>
      </a:defRPr>
    </a:lvl1pPr>
    <a:lvl2pPr marL="457200" lvl="1" indent="0" algn="l" defTabSz="914400" rtl="0" eaLnBrk="1" fontAlgn="base" latinLnBrk="0" hangingPunct="1">
      <a:lnSpc>
        <a:spcPct val="100000"/>
      </a:lnSpc>
      <a:spcBef>
        <a:spcPct val="0"/>
      </a:spcBef>
      <a:spcAft>
        <a:spcPct val="0"/>
      </a:spcAft>
      <a:buNone/>
      <a:defRPr sz="900" b="0" i="0" u="none" kern="1200" baseline="0">
        <a:solidFill>
          <a:schemeClr val="bg1"/>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None/>
      <a:defRPr sz="900" b="0" i="0" u="none" kern="1200" baseline="0">
        <a:solidFill>
          <a:schemeClr val="bg1"/>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None/>
      <a:defRPr sz="900" b="0" i="0" u="none" kern="1200" baseline="0">
        <a:solidFill>
          <a:schemeClr val="bg1"/>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None/>
      <a:defRPr sz="900" b="0" i="0" u="none" kern="1200" baseline="0">
        <a:solidFill>
          <a:schemeClr val="bg1"/>
        </a:solidFill>
        <a:latin typeface="Arial" panose="020B0604020202090204" pitchFamily="34" charset="0"/>
        <a:ea typeface="SimSun" pitchFamily="2" charset="-122"/>
        <a:cs typeface="+mn-cs"/>
      </a:defRPr>
    </a:lvl5pPr>
    <a:lvl6pPr marL="2286000" lvl="5" indent="0" algn="l" defTabSz="914400" rtl="0" eaLnBrk="1" fontAlgn="base" latinLnBrk="0" hangingPunct="1">
      <a:lnSpc>
        <a:spcPct val="100000"/>
      </a:lnSpc>
      <a:spcBef>
        <a:spcPct val="0"/>
      </a:spcBef>
      <a:spcAft>
        <a:spcPct val="0"/>
      </a:spcAft>
      <a:buNone/>
      <a:defRPr sz="900" b="0" i="0" u="none" kern="1200" baseline="0">
        <a:solidFill>
          <a:schemeClr val="bg1"/>
        </a:solidFill>
        <a:latin typeface="Arial" panose="020B0604020202090204" pitchFamily="34" charset="0"/>
        <a:ea typeface="SimSun" pitchFamily="2" charset="-122"/>
        <a:cs typeface="+mn-cs"/>
      </a:defRPr>
    </a:lvl6pPr>
    <a:lvl7pPr marL="2743200" lvl="6" indent="0" algn="l" defTabSz="914400" rtl="0" eaLnBrk="1" fontAlgn="base" latinLnBrk="0" hangingPunct="1">
      <a:lnSpc>
        <a:spcPct val="100000"/>
      </a:lnSpc>
      <a:spcBef>
        <a:spcPct val="0"/>
      </a:spcBef>
      <a:spcAft>
        <a:spcPct val="0"/>
      </a:spcAft>
      <a:buNone/>
      <a:defRPr sz="900" b="0" i="0" u="none" kern="1200" baseline="0">
        <a:solidFill>
          <a:schemeClr val="bg1"/>
        </a:solidFill>
        <a:latin typeface="Arial" panose="020B0604020202090204" pitchFamily="34" charset="0"/>
        <a:ea typeface="SimSun" pitchFamily="2" charset="-122"/>
        <a:cs typeface="+mn-cs"/>
      </a:defRPr>
    </a:lvl7pPr>
    <a:lvl8pPr marL="3200400" lvl="7" indent="0" algn="l" defTabSz="914400" rtl="0" eaLnBrk="1" fontAlgn="base" latinLnBrk="0" hangingPunct="1">
      <a:lnSpc>
        <a:spcPct val="100000"/>
      </a:lnSpc>
      <a:spcBef>
        <a:spcPct val="0"/>
      </a:spcBef>
      <a:spcAft>
        <a:spcPct val="0"/>
      </a:spcAft>
      <a:buNone/>
      <a:defRPr sz="900" b="0" i="0" u="none" kern="1200" baseline="0">
        <a:solidFill>
          <a:schemeClr val="bg1"/>
        </a:solidFill>
        <a:latin typeface="Arial" panose="020B0604020202090204" pitchFamily="34" charset="0"/>
        <a:ea typeface="SimSun" pitchFamily="2" charset="-122"/>
        <a:cs typeface="+mn-cs"/>
      </a:defRPr>
    </a:lvl8pPr>
    <a:lvl9pPr marL="3657600" lvl="8" indent="0" algn="l" defTabSz="914400" rtl="0" eaLnBrk="1" fontAlgn="base" latinLnBrk="0" hangingPunct="1">
      <a:lnSpc>
        <a:spcPct val="100000"/>
      </a:lnSpc>
      <a:spcBef>
        <a:spcPct val="0"/>
      </a:spcBef>
      <a:spcAft>
        <a:spcPct val="0"/>
      </a:spcAft>
      <a:buNone/>
      <a:defRPr sz="900" b="0" i="0" u="none" kern="1200" baseline="0">
        <a:solidFill>
          <a:schemeClr val="bg1"/>
        </a:solidFill>
        <a:latin typeface="Arial" panose="020B0604020202090204" pitchFamily="34" charset="0"/>
        <a:ea typeface="SimSun" pitchFamily="2" charset="-122"/>
        <a:cs typeface="+mn-cs"/>
      </a:defRPr>
    </a:lvl9pPr>
  </p:defaultTextStyle>
  <p:extLst>
    <p:ext uri="{EFAFB233-063F-42B5-8137-9DF3F51BA10A}">
      <p15:sldGuideLst xmlns:p15="http://schemas.microsoft.com/office/powerpoint/2012/main">
        <p15:guide id="1" orient="horz" pos="1968">
          <p15:clr>
            <a:srgbClr val="A4A3A4"/>
          </p15:clr>
        </p15:guide>
        <p15:guide id="2" pos="29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a:srgbClr val="CCECFF"/>
    <a:srgbClr val="6699FF"/>
    <a:srgbClr val="FF7C80"/>
    <a:srgbClr val="FFFF99"/>
    <a:srgbClr val="9933FF"/>
    <a:srgbClr val="6600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9"/>
  </p:normalViewPr>
  <p:slideViewPr>
    <p:cSldViewPr showGuides="1">
      <p:cViewPr varScale="1">
        <p:scale>
          <a:sx n="112" d="100"/>
          <a:sy n="112" d="100"/>
        </p:scale>
        <p:origin x="440" y="192"/>
      </p:cViewPr>
      <p:guideLst>
        <p:guide orient="horz" pos="1968"/>
        <p:guide pos="2904"/>
      </p:guideLst>
    </p:cSldViewPr>
  </p:slideViewPr>
  <p:notesTextViewPr>
    <p:cViewPr>
      <p:scale>
        <a:sx n="100" d="100"/>
        <a:sy n="100" d="100"/>
      </p:scale>
      <p:origin x="0" y="0"/>
    </p:cViewPr>
  </p:notesTextViewPr>
  <p:sorterViewPr showFormatting="0">
    <p:cViewPr>
      <p:scale>
        <a:sx n="66" d="100"/>
        <a:sy n="66" d="100"/>
      </p:scale>
      <p:origin x="0" y="0"/>
    </p:cViewPr>
  </p:sorterViewPr>
  <p:gridSpacing cx="76198" cy="7619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90204" pitchFamily="34" charset="0"/>
                <a:ea typeface="SimSun"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bg1"/>
              </a:solidFill>
              <a:effectLst/>
              <a:uLnTx/>
              <a:uFillTx/>
              <a:latin typeface="Arial" panose="020B0604020202090204" pitchFamily="34" charset="0"/>
              <a:ea typeface="SimSun" pitchFamily="2" charset="-122"/>
              <a:cs typeface="+mn-cs"/>
            </a:endParaRPr>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lstStyle/>
          <a:p>
            <a:pPr lvl="0" algn="r" fontAlgn="base">
              <a:buClrTx/>
            </a:pPr>
            <a:endParaRPr lang="zh-CN" altLang="en-US" sz="1200" strike="noStrike" noProof="1"/>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panose="020B0604020202090204" pitchFamily="34" charset="0"/>
                <a:ea typeface="SimSun"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bg1"/>
              </a:solidFill>
              <a:effectLst/>
              <a:uLnTx/>
              <a:uFillTx/>
              <a:latin typeface="Arial" panose="020B0604020202090204" pitchFamily="34" charset="0"/>
              <a:ea typeface="SimSun" pitchFamily="2" charset="-122"/>
              <a:cs typeface="+mn-cs"/>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p>
            <a:pPr lvl="0" algn="r" fontAlgn="base">
              <a:buClrTx/>
            </a:pPr>
            <a:fld id="{9A0DB2DC-4C9A-4742-B13C-FB6460FD3503}" type="slidenum">
              <a:rPr lang="zh-CN" altLang="en-US" sz="1200" strike="noStrike" noProof="1" dirty="0">
                <a:latin typeface="Arial" panose="020B0604020202090204" pitchFamily="34" charset="0"/>
                <a:ea typeface="SimSun" pitchFamily="2" charset="-122"/>
                <a:cs typeface="+mn-cs"/>
              </a:rPr>
              <a:t>‹#›</a:t>
            </a:fld>
            <a:endParaRPr lang="zh-CN" altLang="en-US" sz="1200" strike="noStrike" noProof="1"/>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eaLnBrk="1" hangingPunct="1">
              <a:lnSpc>
                <a:spcPct val="100000"/>
              </a:lnSpc>
              <a:spcBef>
                <a:spcPct val="0"/>
              </a:spcBef>
              <a:defRPr sz="1200">
                <a:solidFill>
                  <a:schemeClr val="tx1"/>
                </a:solidFill>
                <a:latin typeface="Arial" panose="020B0604020202090204" pitchFamily="34" charset="0"/>
                <a:ea typeface="SimSun" pitchFamily="2" charset="-122"/>
                <a:cs typeface="Arial" panose="020B060402020209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90204" pitchFamily="34" charset="0"/>
              <a:ea typeface="SimSun" pitchFamily="2" charset="-122"/>
              <a:cs typeface="Arial" panose="020B0604020202090204" pitchFamily="34" charset="0"/>
            </a:endParaRPr>
          </a:p>
        </p:txBody>
      </p:sp>
      <p:sp>
        <p:nvSpPr>
          <p:cNvPr id="14339"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lnSpc>
                <a:spcPct val="100000"/>
              </a:lnSpc>
              <a:spcBef>
                <a:spcPct val="0"/>
              </a:spcBef>
              <a:defRPr sz="1200">
                <a:solidFill>
                  <a:schemeClr val="tx1"/>
                </a:solidFill>
                <a:latin typeface="Arial" panose="020B0604020202090204" pitchFamily="34" charset="0"/>
                <a:ea typeface="SimSun" pitchFamily="2" charset="-122"/>
                <a:cs typeface="Arial" panose="020B060402020209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90204" pitchFamily="34" charset="0"/>
              <a:ea typeface="SimSun" pitchFamily="2" charset="-122"/>
              <a:cs typeface="Arial" panose="020B0604020202090204" pitchFamily="34" charset="0"/>
            </a:endParaRPr>
          </a:p>
        </p:txBody>
      </p:sp>
      <p:sp>
        <p:nvSpPr>
          <p:cNvPr id="11268"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14341"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a:ln>
                  <a:noFill/>
                </a:ln>
                <a:solidFill>
                  <a:schemeClr val="tx1"/>
                </a:solidFill>
                <a:effectLst/>
                <a:uLnTx/>
                <a:uFillTx/>
                <a:latin typeface="Arial" panose="020B0604020202090204" pitchFamily="34" charset="0"/>
                <a:ea typeface="SimSun" charset="0"/>
                <a:cs typeface="Arial" panose="020B0604020202090204" pitchFamily="34" charset="0"/>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a:ln>
                  <a:noFill/>
                </a:ln>
                <a:solidFill>
                  <a:schemeClr val="tx1"/>
                </a:solidFill>
                <a:effectLst/>
                <a:uLnTx/>
                <a:uFillTx/>
                <a:latin typeface="Arial" panose="020B0604020202090204" pitchFamily="34" charset="0"/>
                <a:ea typeface="Arial" panose="020B0604020202090204" pitchFamily="34" charset="0"/>
                <a:cs typeface="Arial" panose="020B0604020202090204" pitchFamily="34" charset="0"/>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a:ln>
                  <a:noFill/>
                </a:ln>
                <a:solidFill>
                  <a:schemeClr val="tx1"/>
                </a:solidFill>
                <a:effectLst/>
                <a:uLnTx/>
                <a:uFillTx/>
                <a:latin typeface="Arial" panose="020B0604020202090204" pitchFamily="34" charset="0"/>
                <a:ea typeface="Arial" panose="020B0604020202090204" pitchFamily="34" charset="0"/>
                <a:cs typeface="Arial" panose="020B0604020202090204" pitchFamily="34" charset="0"/>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a:ln>
                  <a:noFill/>
                </a:ln>
                <a:solidFill>
                  <a:schemeClr val="tx1"/>
                </a:solidFill>
                <a:effectLst/>
                <a:uLnTx/>
                <a:uFillTx/>
                <a:latin typeface="Arial" panose="020B0604020202090204" pitchFamily="34" charset="0"/>
                <a:ea typeface="Arial" panose="020B0604020202090204" pitchFamily="34" charset="0"/>
                <a:cs typeface="Arial" panose="020B0604020202090204" pitchFamily="34" charset="0"/>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a:ln>
                  <a:noFill/>
                </a:ln>
                <a:solidFill>
                  <a:schemeClr val="tx1"/>
                </a:solidFill>
                <a:effectLst/>
                <a:uLnTx/>
                <a:uFillTx/>
                <a:latin typeface="Arial" panose="020B0604020202090204" pitchFamily="34" charset="0"/>
                <a:ea typeface="Arial" panose="020B0604020202090204" pitchFamily="34" charset="0"/>
                <a:cs typeface="Arial" panose="020B0604020202090204" pitchFamily="34" charset="0"/>
              </a:rPr>
              <a:t>Fifth level</a:t>
            </a:r>
          </a:p>
        </p:txBody>
      </p:sp>
      <p:sp>
        <p:nvSpPr>
          <p:cNvPr id="14342"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eaLnBrk="1" hangingPunct="1">
              <a:lnSpc>
                <a:spcPct val="100000"/>
              </a:lnSpc>
              <a:spcBef>
                <a:spcPct val="0"/>
              </a:spcBef>
              <a:defRPr sz="1200">
                <a:solidFill>
                  <a:schemeClr val="tx1"/>
                </a:solidFill>
                <a:latin typeface="Arial" panose="020B0604020202090204" pitchFamily="34" charset="0"/>
                <a:ea typeface="SimSun" pitchFamily="2" charset="-122"/>
                <a:cs typeface="Arial" panose="020B060402020209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90204" pitchFamily="34" charset="0"/>
              <a:ea typeface="SimSun" pitchFamily="2" charset="-122"/>
              <a:cs typeface="Arial" panose="020B0604020202090204" pitchFamily="34" charset="0"/>
            </a:endParaRPr>
          </a:p>
        </p:txBody>
      </p:sp>
      <p:sp>
        <p:nvSpPr>
          <p:cNvPr id="14343"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p>
            <a:pPr lvl="0" indent="0" algn="r"/>
            <a:r>
              <a:rPr lang="zh-CN" altLang="en-US" sz="1200" dirty="0">
                <a:solidFill>
                  <a:schemeClr val="tx1"/>
                </a:solidFill>
              </a:rPr>
              <a:t>*</a:t>
            </a:r>
            <a:endParaRPr lang="zh-CN" altLang="en-US" sz="1200" dirty="0">
              <a:solidFill>
                <a:schemeClr val="tx1"/>
              </a:solidFill>
              <a:ea typeface="Arial" panose="020B060402020209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anose="020B0604020202090204" pitchFamily="34" charset="0"/>
        <a:ea typeface="SimSun" charset="0"/>
        <a:cs typeface="Arial" panose="020B0604020202090204" pitchFamily="34" charset="0"/>
      </a:defRPr>
    </a:lvl1pPr>
    <a:lvl2pPr marL="457200" algn="l" rtl="0" eaLnBrk="0" fontAlgn="base" hangingPunct="0">
      <a:spcBef>
        <a:spcPct val="30000"/>
      </a:spcBef>
      <a:spcAft>
        <a:spcPct val="0"/>
      </a:spcAft>
      <a:defRPr kumimoji="1" sz="1200" kern="1200">
        <a:solidFill>
          <a:schemeClr val="tx1"/>
        </a:solidFill>
        <a:latin typeface="Arial" panose="020B0604020202090204" pitchFamily="34" charset="0"/>
        <a:ea typeface="Arial" panose="020B0604020202090204" pitchFamily="34" charset="0"/>
        <a:cs typeface="Arial" panose="020B0604020202090204" pitchFamily="34" charset="0"/>
      </a:defRPr>
    </a:lvl2pPr>
    <a:lvl3pPr marL="914400" algn="l" rtl="0" eaLnBrk="0" fontAlgn="base" hangingPunct="0">
      <a:spcBef>
        <a:spcPct val="30000"/>
      </a:spcBef>
      <a:spcAft>
        <a:spcPct val="0"/>
      </a:spcAft>
      <a:defRPr kumimoji="1" sz="1200" kern="1200">
        <a:solidFill>
          <a:schemeClr val="tx1"/>
        </a:solidFill>
        <a:latin typeface="Arial" panose="020B0604020202090204" pitchFamily="34" charset="0"/>
        <a:ea typeface="Arial" panose="020B0604020202090204" pitchFamily="34" charset="0"/>
        <a:cs typeface="Arial" panose="020B0604020202090204" pitchFamily="34" charset="0"/>
      </a:defRPr>
    </a:lvl3pPr>
    <a:lvl4pPr marL="1371600" algn="l" rtl="0" eaLnBrk="0" fontAlgn="base" hangingPunct="0">
      <a:spcBef>
        <a:spcPct val="30000"/>
      </a:spcBef>
      <a:spcAft>
        <a:spcPct val="0"/>
      </a:spcAft>
      <a:defRPr kumimoji="1" sz="1200" kern="1200">
        <a:solidFill>
          <a:schemeClr val="tx1"/>
        </a:solidFill>
        <a:latin typeface="Arial" panose="020B0604020202090204" pitchFamily="34" charset="0"/>
        <a:ea typeface="Arial" panose="020B0604020202090204" pitchFamily="34" charset="0"/>
        <a:cs typeface="Arial" panose="020B0604020202090204" pitchFamily="34" charset="0"/>
      </a:defRPr>
    </a:lvl4pPr>
    <a:lvl5pPr marL="1828800" algn="l" rtl="0" eaLnBrk="0" fontAlgn="base" hangingPunct="0">
      <a:spcBef>
        <a:spcPct val="30000"/>
      </a:spcBef>
      <a:spcAft>
        <a:spcPct val="0"/>
      </a:spcAft>
      <a:defRPr kumimoji="1" sz="1200" kern="1200">
        <a:solidFill>
          <a:schemeClr val="tx1"/>
        </a:solidFill>
        <a:latin typeface="Arial" panose="020B0604020202090204" pitchFamily="34" charset="0"/>
        <a:ea typeface="Arial" panose="020B0604020202090204" pitchFamily="34" charset="0"/>
        <a:cs typeface="Arial" panose="020B060402020209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p:sp>
      <p:sp>
        <p:nvSpPr>
          <p:cNvPr id="13314" name="备注占位符 2"/>
          <p:cNvSpPr>
            <a:spLocks noGrp="1"/>
          </p:cNvSpPr>
          <p:nvPr>
            <p:ph type="body"/>
          </p:nvPr>
        </p:nvSpPr>
        <p:spPr/>
        <p:txBody>
          <a:bodyPr wrap="square" lIns="91440" tIns="45720" rIns="91440" bIns="45720" anchor="t"/>
          <a:lstStyle/>
          <a:p>
            <a:pPr lvl="0" eaLnBrk="1" hangingPunct="1"/>
            <a:endParaRPr lang="zh-CN" altLang="en-US" dirty="0">
              <a:ea typeface="SimSun" pitchFamily="2" charset="-122"/>
            </a:endParaRPr>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indent="0" algn="r"/>
            <a:r>
              <a:rPr lang="zh-CN" altLang="en-US" sz="1200" dirty="0">
                <a:solidFill>
                  <a:schemeClr val="tx1"/>
                </a:solidFill>
                <a:latin typeface="Arial" panose="020B0604020202090204" pitchFamily="34" charset="0"/>
                <a:ea typeface="SimSun" pitchFamily="2" charset="-122"/>
              </a:rPr>
              <a:t>*</a:t>
            </a:r>
            <a:endParaRPr lang="zh-CN" altLang="en-US" sz="1200" dirty="0">
              <a:solidFill>
                <a:schemeClr val="tx1"/>
              </a:solidFill>
              <a:latin typeface="Arial" panose="020B0604020202090204" pitchFamily="34" charset="0"/>
              <a:ea typeface="Arial" panose="020B060402020209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幻灯片图像占位符 1"/>
          <p:cNvSpPr>
            <a:spLocks noGrp="1" noRot="1" noChangeAspect="1" noTextEdit="1"/>
          </p:cNvSpPr>
          <p:nvPr>
            <p:ph type="sldImg"/>
          </p:nvPr>
        </p:nvSpPr>
        <p:spPr>
          <a:xfrm>
            <a:off x="1065213" y="639763"/>
            <a:ext cx="4270375" cy="3203575"/>
          </a:xfrm>
        </p:spPr>
      </p:sp>
      <p:sp>
        <p:nvSpPr>
          <p:cNvPr id="86018" name="备注占位符 2"/>
          <p:cNvSpPr>
            <a:spLocks noGrp="1"/>
          </p:cNvSpPr>
          <p:nvPr>
            <p:ph type="body"/>
          </p:nvPr>
        </p:nvSpPr>
        <p:spPr>
          <a:xfrm>
            <a:off x="638175" y="4056063"/>
            <a:ext cx="5124450" cy="3846512"/>
          </a:xfrm>
        </p:spPr>
        <p:txBody>
          <a:bodyPr wrap="square" lIns="85367" tIns="42684" rIns="85367" bIns="42684" anchor="t"/>
          <a:lstStyle/>
          <a:p>
            <a:pPr lvl="0" eaLnBrk="1" hangingPunct="1"/>
            <a:endParaRPr lang="zh-CN" altLang="en-US"/>
          </a:p>
        </p:txBody>
      </p:sp>
      <p:sp>
        <p:nvSpPr>
          <p:cNvPr id="86019" name="灯片编号占位符 3"/>
          <p:cNvSpPr txBox="1">
            <a:spLocks noGrp="1"/>
          </p:cNvSpPr>
          <p:nvPr>
            <p:ph type="sldNum" sz="quarter"/>
          </p:nvPr>
        </p:nvSpPr>
        <p:spPr>
          <a:xfrm>
            <a:off x="3625850" y="8113713"/>
            <a:ext cx="2771775" cy="425450"/>
          </a:xfrm>
          <a:prstGeom prst="rect">
            <a:avLst/>
          </a:prstGeom>
          <a:noFill/>
          <a:ln w="9525">
            <a:noFill/>
          </a:ln>
        </p:spPr>
        <p:txBody>
          <a:bodyPr vert="horz" wrap="square" lIns="85367" tIns="42684" rIns="85367" bIns="42684" anchor="b"/>
          <a:lstStyle/>
          <a:p>
            <a:pPr lvl="0" indent="0" algn="r" defTabSz="855980" eaLnBrk="1" hangingPunct="1"/>
            <a:r>
              <a:rPr lang="en-US" altLang="zh-CN" sz="1000" b="0">
                <a:solidFill>
                  <a:schemeClr val="tx1"/>
                </a:solidFill>
                <a:latin typeface="Arial" panose="020B0604020202090204" pitchFamily="34" charset="0"/>
              </a:rPr>
              <a:t>*</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9" name="Text Box 10"/>
          <p:cNvSpPr txBox="1">
            <a:spLocks noChangeArrowheads="1"/>
          </p:cNvSpPr>
          <p:nvPr/>
        </p:nvSpPr>
        <p:spPr bwMode="auto">
          <a:xfrm>
            <a:off x="1676400" y="830263"/>
            <a:ext cx="1219200" cy="473075"/>
          </a:xfrm>
          <a:prstGeom prst="rect">
            <a:avLst/>
          </a:prstGeom>
          <a:noFill/>
          <a:ln>
            <a:noFill/>
          </a:ln>
        </p:spPr>
        <p:txBody>
          <a:bodyPr>
            <a:spAutoFit/>
          </a:bodyPr>
          <a:lstStyle>
            <a:lvl1pPr>
              <a:defRPr kumimoji="1" sz="900">
                <a:solidFill>
                  <a:schemeClr val="bg1"/>
                </a:solidFill>
                <a:latin typeface="Arial" panose="020B0604020202090204" pitchFamily="34" charset="0"/>
                <a:ea typeface="SimSun" charset="0"/>
                <a:cs typeface="SimSun" charset="0"/>
              </a:defRPr>
            </a:lvl1pPr>
            <a:lvl2pPr marL="742950" indent="-285750">
              <a:defRPr kumimoji="1" sz="900">
                <a:solidFill>
                  <a:schemeClr val="bg1"/>
                </a:solidFill>
                <a:latin typeface="Arial" panose="020B0604020202090204" pitchFamily="34" charset="0"/>
                <a:ea typeface="SimSun" charset="0"/>
              </a:defRPr>
            </a:lvl2pPr>
            <a:lvl3pPr marL="1143000" indent="-228600">
              <a:defRPr kumimoji="1" sz="900">
                <a:solidFill>
                  <a:schemeClr val="bg1"/>
                </a:solidFill>
                <a:latin typeface="Arial" panose="020B0604020202090204" pitchFamily="34" charset="0"/>
                <a:ea typeface="SimSun" charset="0"/>
              </a:defRPr>
            </a:lvl3pPr>
            <a:lvl4pPr marL="1600200" indent="-228600">
              <a:defRPr kumimoji="1" sz="900">
                <a:solidFill>
                  <a:schemeClr val="bg1"/>
                </a:solidFill>
                <a:latin typeface="Arial" panose="020B0604020202090204" pitchFamily="34" charset="0"/>
                <a:ea typeface="SimSun" charset="0"/>
              </a:defRPr>
            </a:lvl4pPr>
            <a:lvl5pPr marL="2057400" indent="-228600">
              <a:defRPr kumimoji="1" sz="900">
                <a:solidFill>
                  <a:schemeClr val="bg1"/>
                </a:solidFill>
                <a:latin typeface="Arial" panose="020B0604020202090204" pitchFamily="34" charset="0"/>
                <a:ea typeface="SimSun" charset="0"/>
              </a:defRPr>
            </a:lvl5pPr>
            <a:lvl6pPr marL="2514600" indent="-228600" fontAlgn="base">
              <a:spcBef>
                <a:spcPct val="0"/>
              </a:spcBef>
              <a:spcAft>
                <a:spcPct val="0"/>
              </a:spcAft>
              <a:defRPr kumimoji="1" sz="900">
                <a:solidFill>
                  <a:schemeClr val="bg1"/>
                </a:solidFill>
                <a:latin typeface="Arial" panose="020B0604020202090204" pitchFamily="34" charset="0"/>
                <a:ea typeface="SimSun" charset="0"/>
              </a:defRPr>
            </a:lvl6pPr>
            <a:lvl7pPr marL="2971800" indent="-228600" fontAlgn="base">
              <a:spcBef>
                <a:spcPct val="0"/>
              </a:spcBef>
              <a:spcAft>
                <a:spcPct val="0"/>
              </a:spcAft>
              <a:defRPr kumimoji="1" sz="900">
                <a:solidFill>
                  <a:schemeClr val="bg1"/>
                </a:solidFill>
                <a:latin typeface="Arial" panose="020B0604020202090204" pitchFamily="34" charset="0"/>
                <a:ea typeface="SimSun" charset="0"/>
              </a:defRPr>
            </a:lvl7pPr>
            <a:lvl8pPr marL="3429000" indent="-228600" fontAlgn="base">
              <a:spcBef>
                <a:spcPct val="0"/>
              </a:spcBef>
              <a:spcAft>
                <a:spcPct val="0"/>
              </a:spcAft>
              <a:defRPr kumimoji="1" sz="900">
                <a:solidFill>
                  <a:schemeClr val="bg1"/>
                </a:solidFill>
                <a:latin typeface="Arial" panose="020B0604020202090204" pitchFamily="34" charset="0"/>
                <a:ea typeface="SimSun" charset="0"/>
              </a:defRPr>
            </a:lvl8pPr>
            <a:lvl9pPr marL="3886200" indent="-228600" fontAlgn="base">
              <a:spcBef>
                <a:spcPct val="0"/>
              </a:spcBef>
              <a:spcAft>
                <a:spcPct val="0"/>
              </a:spcAft>
              <a:defRPr kumimoji="1" sz="900">
                <a:solidFill>
                  <a:schemeClr val="bg1"/>
                </a:solidFill>
                <a:latin typeface="Arial" panose="020B0604020202090204" pitchFamily="34" charset="0"/>
                <a:ea typeface="SimSun" charset="0"/>
              </a:defRPr>
            </a:lvl9pPr>
          </a:lstStyle>
          <a:p>
            <a:pPr marL="0" marR="0" lvl="0" indent="0" algn="l" defTabSz="914400" rtl="0" eaLnBrk="0" fontAlgn="base" latinLnBrk="0" hangingPunct="0">
              <a:lnSpc>
                <a:spcPct val="100000"/>
              </a:lnSpc>
              <a:spcBef>
                <a:spcPct val="5000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Geneva" charset="0"/>
              <a:ea typeface="SimSun" charset="0"/>
              <a:cs typeface="Arial" panose="020B0604020202090204" pitchFamily="34" charset="0"/>
            </a:endParaRPr>
          </a:p>
        </p:txBody>
      </p:sp>
      <p:sp>
        <p:nvSpPr>
          <p:cNvPr id="2051" name="Freeform 34"/>
          <p:cNvSpPr/>
          <p:nvPr userDrawn="1"/>
        </p:nvSpPr>
        <p:spPr>
          <a:xfrm rot="10800000">
            <a:off x="-1587" y="0"/>
            <a:ext cx="9147175" cy="914400"/>
          </a:xfrm>
          <a:custGeom>
            <a:avLst/>
            <a:gdLst/>
            <a:ahLst/>
            <a:cxnLst>
              <a:cxn ang="0">
                <a:pos x="0" y="720473177"/>
              </a:cxn>
              <a:cxn ang="0">
                <a:pos x="2147483647" y="672020137"/>
              </a:cxn>
              <a:cxn ang="0">
                <a:pos x="2147483647" y="0"/>
              </a:cxn>
              <a:cxn ang="0">
                <a:pos x="2147483647" y="1327186286"/>
              </a:cxn>
              <a:cxn ang="0">
                <a:pos x="0" y="1327186286"/>
              </a:cxn>
              <a:cxn ang="0">
                <a:pos x="0" y="720473177"/>
              </a:cxn>
            </a:cxnLst>
            <a:rect l="0" t="0" r="0" b="0"/>
            <a:pathLst>
              <a:path w="5760" h="630">
                <a:moveTo>
                  <a:pt x="0" y="342"/>
                </a:moveTo>
                <a:cubicBezTo>
                  <a:pt x="1014" y="359"/>
                  <a:pt x="2029" y="376"/>
                  <a:pt x="2989" y="319"/>
                </a:cubicBezTo>
                <a:cubicBezTo>
                  <a:pt x="3949" y="262"/>
                  <a:pt x="5013" y="171"/>
                  <a:pt x="5760" y="0"/>
                </a:cubicBezTo>
                <a:cubicBezTo>
                  <a:pt x="5760" y="315"/>
                  <a:pt x="5760" y="630"/>
                  <a:pt x="5760" y="630"/>
                </a:cubicBezTo>
                <a:lnTo>
                  <a:pt x="0" y="630"/>
                </a:lnTo>
                <a:lnTo>
                  <a:pt x="0" y="342"/>
                </a:lnTo>
                <a:close/>
              </a:path>
            </a:pathLst>
          </a:custGeom>
          <a:solidFill>
            <a:srgbClr val="FF7200"/>
          </a:solidFill>
          <a:ln w="12700">
            <a:noFill/>
          </a:ln>
        </p:spPr>
        <p:txBody>
          <a:bodyPr/>
          <a:lstStyle/>
          <a:p>
            <a:endParaRPr lang="en-US"/>
          </a:p>
        </p:txBody>
      </p:sp>
      <p:sp>
        <p:nvSpPr>
          <p:cNvPr id="2052" name="Line 17"/>
          <p:cNvSpPr/>
          <p:nvPr userDrawn="1">
            <p:custDataLst>
              <p:tags r:id="rId1"/>
            </p:custDataLst>
          </p:nvPr>
        </p:nvSpPr>
        <p:spPr>
          <a:xfrm>
            <a:off x="0" y="6672263"/>
            <a:ext cx="9144000" cy="0"/>
          </a:xfrm>
          <a:prstGeom prst="line">
            <a:avLst/>
          </a:prstGeom>
          <a:ln w="381000" cap="flat" cmpd="sng">
            <a:solidFill>
              <a:srgbClr val="969696"/>
            </a:solidFill>
            <a:prstDash val="solid"/>
            <a:round/>
            <a:headEnd type="none" w="med" len="med"/>
            <a:tailEnd type="none" w="med" len="med"/>
          </a:ln>
        </p:spPr>
      </p:sp>
      <p:sp>
        <p:nvSpPr>
          <p:cNvPr id="8199" name="Rectangle 7"/>
          <p:cNvSpPr>
            <a:spLocks noGrp="1" noChangeArrowheads="1"/>
          </p:cNvSpPr>
          <p:nvPr>
            <p:ph type="subTitle" idx="1"/>
          </p:nvPr>
        </p:nvSpPr>
        <p:spPr>
          <a:xfrm>
            <a:off x="1143000" y="3810000"/>
            <a:ext cx="6858000" cy="1219200"/>
          </a:xfrm>
        </p:spPr>
        <p:txBody>
          <a:bodyPr/>
          <a:lstStyle>
            <a:lvl1pPr marL="0" indent="0" algn="ctr">
              <a:buFont typeface="Wingdings" panose="05000000000000000000" pitchFamily="2" charset="2"/>
              <a:buNone/>
              <a:defRPr>
                <a:solidFill>
                  <a:srgbClr val="067ABD"/>
                </a:solidFill>
                <a:latin typeface="Verdana" panose="020B0804030504040204" charset="0"/>
              </a:defRPr>
            </a:lvl1pPr>
          </a:lstStyle>
          <a:p>
            <a:pPr fontAlgn="base"/>
            <a:r>
              <a:rPr lang="en-US" altLang="zh-CN" strike="noStrike" noProof="1"/>
              <a:t>Click to edit Master subtitle style</a:t>
            </a:r>
          </a:p>
        </p:txBody>
      </p:sp>
      <p:sp>
        <p:nvSpPr>
          <p:cNvPr id="8200" name="Rectangle 8"/>
          <p:cNvSpPr>
            <a:spLocks noGrp="1" noChangeArrowheads="1"/>
          </p:cNvSpPr>
          <p:nvPr>
            <p:ph type="ctrTitle"/>
          </p:nvPr>
        </p:nvSpPr>
        <p:spPr>
          <a:xfrm>
            <a:off x="533400" y="1219200"/>
            <a:ext cx="8077200" cy="1676400"/>
          </a:xfrm>
        </p:spPr>
        <p:txBody>
          <a:bodyPr anchor="b"/>
          <a:lstStyle>
            <a:lvl1pPr algn="ctr">
              <a:defRPr sz="4000">
                <a:latin typeface="Verdana" panose="020B0804030504040204" charset="0"/>
              </a:defRPr>
            </a:lvl1pPr>
          </a:lstStyle>
          <a:p>
            <a:pPr fontAlgn="base"/>
            <a:r>
              <a:rPr lang="en-US" altLang="zh-CN" strike="noStrike" noProof="1"/>
              <a:t>Click to edit Master title style</a:t>
            </a:r>
          </a:p>
        </p:txBody>
      </p:sp>
      <p:sp>
        <p:nvSpPr>
          <p:cNvPr id="12" name="Rectangle 14"/>
          <p:cNvSpPr>
            <a:spLocks noGrp="1" noChangeArrowheads="1"/>
          </p:cNvSpPr>
          <p:nvPr>
            <p:ph type="dt" sz="quarter" idx="2"/>
            <p:custDataLst>
              <p:tags r:id="rId2"/>
            </p:custDataLst>
          </p:nvPr>
        </p:nvSpPr>
        <p:spPr bwMode="auto">
          <a:xfrm>
            <a:off x="2057400" y="5638800"/>
            <a:ext cx="5029200" cy="476250"/>
          </a:xfrm>
          <a:prstGeom prst="rect">
            <a:avLst/>
          </a:prstGeom>
          <a:ln>
            <a:miter lim="800000"/>
          </a:ln>
        </p:spPr>
        <p:txBody>
          <a:bodyPr vert="horz" wrap="square" lIns="91440" tIns="45720" rIns="91440" bIns="45720" numCol="1" anchor="t" anchorCtr="0" compatLnSpc="1"/>
          <a:lstStyle>
            <a:lvl1pPr algn="ctr">
              <a:defRPr sz="1800" smtClean="0">
                <a:solidFill>
                  <a:schemeClr val="tx1"/>
                </a:solidFill>
                <a:cs typeface="Arial Unicode MS" panose="020B0604020202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a:ln>
                <a:noFill/>
              </a:ln>
              <a:solidFill>
                <a:schemeClr val="tx1"/>
              </a:solidFill>
              <a:effectLst/>
              <a:uLnTx/>
              <a:uFillTx/>
              <a:latin typeface="Arial" panose="020B0604020202090204" pitchFamily="34" charset="0"/>
              <a:ea typeface="SimSun" charset="0"/>
              <a:cs typeface="Arial Unicode MS" panose="020B060402020202020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panose="020B0604020202090204" pitchFamily="34" charset="0"/>
                <a:cs typeface="Arial" panose="020B0604020202090204" pitchFamily="34" charset="0"/>
              </a:defRPr>
            </a:lvl1p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lvl1pPr>
              <a:defRPr>
                <a:latin typeface="Arial" panose="020B0604020202090204" pitchFamily="34" charset="0"/>
                <a:cs typeface="Arial" panose="020B0604020202090204" pitchFamily="34" charset="0"/>
              </a:defRPr>
            </a:lvl1pPr>
            <a:lvl2pPr>
              <a:defRPr>
                <a:latin typeface="Arial" panose="020B0604020202090204" pitchFamily="34" charset="0"/>
                <a:cs typeface="Arial" panose="020B0604020202090204" pitchFamily="34" charset="0"/>
              </a:defRPr>
            </a:lvl2pPr>
            <a:lvl3pPr>
              <a:defRPr>
                <a:latin typeface="Arial" panose="020B0604020202090204" pitchFamily="34" charset="0"/>
                <a:cs typeface="Arial" panose="020B0604020202090204" pitchFamily="34" charset="0"/>
              </a:defRPr>
            </a:lvl3pPr>
            <a:lvl4pPr>
              <a:defRPr>
                <a:latin typeface="Arial" panose="020B0604020202090204" pitchFamily="34" charset="0"/>
                <a:cs typeface="Arial" panose="020B0604020202090204" pitchFamily="34" charset="0"/>
              </a:defRPr>
            </a:lvl4pPr>
            <a:lvl5pPr>
              <a:defRPr>
                <a:latin typeface="Arial" panose="020B0604020202090204" pitchFamily="34" charset="0"/>
                <a:cs typeface="Arial" panose="020B0604020202090204" pitchFamily="34" charset="0"/>
              </a:defRPr>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Footer Placeholder 3"/>
          <p:cNvSpPr>
            <a:spLocks noGrp="1"/>
          </p:cNvSpPr>
          <p:nvPr>
            <p:ph type="ftr" sz="quarter" idx="10"/>
          </p:nvPr>
        </p:nvSpPr>
        <p:spPr/>
        <p:txBody>
          <a:bodyPr/>
          <a:lstStyle/>
          <a:p>
            <a:pPr lvl="0" eaLnBrk="0" fontAlgn="base" hangingPunct="0">
              <a:lnSpc>
                <a:spcPct val="90000"/>
              </a:lnSpc>
              <a:spcBef>
                <a:spcPct val="20000"/>
              </a:spcBef>
              <a:buClrTx/>
            </a:pPr>
            <a:r>
              <a:rPr lang="en-US" altLang="zh-CN" strike="noStrike" noProof="1">
                <a:latin typeface="Arial" panose="020B0604020202090204" pitchFamily="34" charset="0"/>
                <a:ea typeface="SimSun" pitchFamily="2" charset="-122"/>
                <a:cs typeface="Arial" panose="020B0604020202090204" pitchFamily="34" charset="0"/>
              </a:rPr>
              <a:t>Fudan University</a:t>
            </a:r>
            <a:endParaRPr lang="zh-CN" altLang="en-US" sz="1400" b="1" strike="noStrike" noProof="1">
              <a:latin typeface="Arial" panose="020B0604020202090204" pitchFamily="34" charset="0"/>
              <a:ea typeface="幼圆" pitchFamily="1"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Footer Placeholder 3"/>
          <p:cNvSpPr>
            <a:spLocks noGrp="1"/>
          </p:cNvSpPr>
          <p:nvPr>
            <p:ph type="ftr" sz="quarter" idx="10"/>
          </p:nvPr>
        </p:nvSpPr>
        <p:spPr>
          <a:xfrm rot="10800000" flipV="1">
            <a:off x="5943600" y="-31750"/>
            <a:ext cx="3189288" cy="323850"/>
          </a:xfrm>
          <a:prstGeom prst="rect">
            <a:avLst/>
          </a:prstGeom>
          <a:noFill/>
          <a:ln w="12700">
            <a:noFill/>
            <a:miter lim="800000"/>
          </a:ln>
        </p:spPr>
        <p:txBody>
          <a:bodyPr vert="horz" wrap="square" lIns="0" tIns="0" rIns="0" bIns="0" numCol="1" anchor="ctr" anchorCtr="0" compatLnSpc="1"/>
          <a:lstStyle/>
          <a:p>
            <a:pPr lvl="0" eaLnBrk="0" fontAlgn="base" hangingPunct="0">
              <a:lnSpc>
                <a:spcPct val="90000"/>
              </a:lnSpc>
              <a:spcBef>
                <a:spcPct val="20000"/>
              </a:spcBef>
              <a:buClrTx/>
            </a:pPr>
            <a:r>
              <a:rPr lang="en-US" altLang="zh-CN" strike="noStrike" noProof="1">
                <a:latin typeface="Arial" panose="020B0604020202090204" pitchFamily="34" charset="0"/>
                <a:ea typeface="SimSun" pitchFamily="2" charset="-122"/>
                <a:cs typeface="Arial" panose="020B0604020202090204" pitchFamily="34" charset="0"/>
              </a:rPr>
              <a:t>Fudan University</a:t>
            </a:r>
            <a:endParaRPr lang="zh-CN" altLang="en-US" sz="1400" b="1" strike="noStrike" noProof="1">
              <a:latin typeface="Arial" panose="020B0604020202090204" pitchFamily="34" charset="0"/>
              <a:ea typeface="幼圆" pitchFamily="1"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Footer Placeholder 6"/>
          <p:cNvSpPr>
            <a:spLocks noGrp="1"/>
          </p:cNvSpPr>
          <p:nvPr>
            <p:ph type="ftr" sz="quarter" idx="10"/>
          </p:nvPr>
        </p:nvSpPr>
        <p:spPr>
          <a:xfrm rot="10800000" flipV="1">
            <a:off x="5943600" y="-31750"/>
            <a:ext cx="3189288" cy="323850"/>
          </a:xfrm>
          <a:prstGeom prst="rect">
            <a:avLst/>
          </a:prstGeom>
          <a:noFill/>
          <a:ln w="12700">
            <a:noFill/>
            <a:miter lim="800000"/>
          </a:ln>
        </p:spPr>
        <p:txBody>
          <a:bodyPr vert="horz" wrap="square" lIns="0" tIns="0" rIns="0" bIns="0" numCol="1" anchor="ctr" anchorCtr="0" compatLnSpc="1"/>
          <a:lstStyle/>
          <a:p>
            <a:pPr lvl="0" eaLnBrk="0" fontAlgn="base" hangingPunct="0">
              <a:lnSpc>
                <a:spcPct val="90000"/>
              </a:lnSpc>
              <a:spcBef>
                <a:spcPct val="20000"/>
              </a:spcBef>
              <a:buClrTx/>
            </a:pPr>
            <a:r>
              <a:rPr lang="en-US" altLang="zh-CN" strike="noStrike" noProof="1">
                <a:latin typeface="Arial" panose="020B0604020202090204" pitchFamily="34" charset="0"/>
                <a:ea typeface="SimSun" pitchFamily="2" charset="-122"/>
                <a:cs typeface="Arial" panose="020B0604020202090204" pitchFamily="34" charset="0"/>
              </a:rPr>
              <a:t>Fudan University</a:t>
            </a:r>
            <a:endParaRPr lang="zh-CN" altLang="en-US" sz="1400" b="1" strike="noStrike" noProof="1">
              <a:latin typeface="Arial" panose="020B0604020202090204" pitchFamily="34" charset="0"/>
              <a:ea typeface="幼圆" pitchFamily="1"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Footer Placeholder 2"/>
          <p:cNvSpPr>
            <a:spLocks noGrp="1"/>
          </p:cNvSpPr>
          <p:nvPr>
            <p:ph type="ftr" sz="quarter" idx="10"/>
          </p:nvPr>
        </p:nvSpPr>
        <p:spPr>
          <a:xfrm rot="10800000" flipV="1">
            <a:off x="5943600" y="-31750"/>
            <a:ext cx="3189288" cy="323850"/>
          </a:xfrm>
          <a:prstGeom prst="rect">
            <a:avLst/>
          </a:prstGeom>
          <a:noFill/>
          <a:ln w="12700">
            <a:noFill/>
            <a:miter lim="800000"/>
          </a:ln>
        </p:spPr>
        <p:txBody>
          <a:bodyPr vert="horz" wrap="square" lIns="0" tIns="0" rIns="0" bIns="0" numCol="1" anchor="ctr" anchorCtr="0" compatLnSpc="1"/>
          <a:lstStyle/>
          <a:p>
            <a:pPr lvl="0" eaLnBrk="0" fontAlgn="base" hangingPunct="0">
              <a:lnSpc>
                <a:spcPct val="90000"/>
              </a:lnSpc>
              <a:spcBef>
                <a:spcPct val="20000"/>
              </a:spcBef>
              <a:buClrTx/>
            </a:pPr>
            <a:r>
              <a:rPr lang="en-US" altLang="zh-CN" strike="noStrike" noProof="1">
                <a:latin typeface="Arial" panose="020B0604020202090204" pitchFamily="34" charset="0"/>
                <a:ea typeface="SimSun" pitchFamily="2" charset="-122"/>
                <a:cs typeface="Arial" panose="020B0604020202090204" pitchFamily="34" charset="0"/>
              </a:rPr>
              <a:t>Fudan University</a:t>
            </a:r>
            <a:endParaRPr lang="zh-CN" altLang="en-US" sz="1400" b="1" strike="noStrike" noProof="1">
              <a:latin typeface="Arial" panose="020B0604020202090204" pitchFamily="34" charset="0"/>
              <a:ea typeface="幼圆" pitchFamily="1"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rot="10800000" flipV="1">
            <a:off x="5943600" y="-31750"/>
            <a:ext cx="3189288" cy="323850"/>
          </a:xfrm>
          <a:prstGeom prst="rect">
            <a:avLst/>
          </a:prstGeom>
          <a:noFill/>
          <a:ln w="12700">
            <a:noFill/>
            <a:miter lim="800000"/>
          </a:ln>
        </p:spPr>
        <p:txBody>
          <a:bodyPr vert="horz" wrap="square" lIns="0" tIns="0" rIns="0" bIns="0" numCol="1" anchor="ctr" anchorCtr="0" compatLnSpc="1"/>
          <a:lstStyle/>
          <a:p>
            <a:pPr lvl="0" eaLnBrk="0" fontAlgn="base" hangingPunct="0">
              <a:lnSpc>
                <a:spcPct val="90000"/>
              </a:lnSpc>
              <a:spcBef>
                <a:spcPct val="20000"/>
              </a:spcBef>
              <a:buClrTx/>
            </a:pPr>
            <a:r>
              <a:rPr lang="en-US" altLang="zh-CN" strike="noStrike" noProof="1">
                <a:latin typeface="Arial" panose="020B0604020202090204" pitchFamily="34" charset="0"/>
                <a:ea typeface="SimSun" pitchFamily="2" charset="-122"/>
                <a:cs typeface="Arial" panose="020B0604020202090204" pitchFamily="34" charset="0"/>
              </a:rPr>
              <a:t>Fudan University</a:t>
            </a:r>
            <a:endParaRPr lang="zh-CN" altLang="en-US" sz="1400" b="1" strike="noStrike" noProof="1">
              <a:latin typeface="Arial" panose="020B0604020202090204" pitchFamily="34" charset="0"/>
              <a:ea typeface="幼圆" pitchFamily="1"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0" y="161925"/>
            <a:ext cx="8915400" cy="676275"/>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152400" y="1066800"/>
            <a:ext cx="4381500" cy="525780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686300" y="1066800"/>
            <a:ext cx="4381500" cy="255270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686300" y="3771900"/>
            <a:ext cx="4381500" cy="255270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Footer Placeholder 5"/>
          <p:cNvSpPr>
            <a:spLocks noGrp="1"/>
          </p:cNvSpPr>
          <p:nvPr>
            <p:ph type="ftr" sz="quarter" idx="10"/>
          </p:nvPr>
        </p:nvSpPr>
        <p:spPr>
          <a:xfrm rot="10800000" flipV="1">
            <a:off x="5943600" y="-31750"/>
            <a:ext cx="3189288" cy="323850"/>
          </a:xfrm>
          <a:prstGeom prst="rect">
            <a:avLst/>
          </a:prstGeom>
          <a:noFill/>
          <a:ln w="12700">
            <a:noFill/>
            <a:miter lim="800000"/>
          </a:ln>
        </p:spPr>
        <p:txBody>
          <a:bodyPr vert="horz" wrap="square" lIns="0" tIns="0" rIns="0" bIns="0" numCol="1" anchor="ctr" anchorCtr="0" compatLnSpc="1"/>
          <a:lstStyle/>
          <a:p>
            <a:pPr lvl="0" eaLnBrk="0" fontAlgn="base" hangingPunct="0">
              <a:lnSpc>
                <a:spcPct val="90000"/>
              </a:lnSpc>
              <a:spcBef>
                <a:spcPct val="20000"/>
              </a:spcBef>
              <a:buClrTx/>
            </a:pPr>
            <a:r>
              <a:rPr lang="en-US" altLang="zh-CN" strike="noStrike" noProof="1">
                <a:latin typeface="Arial" panose="020B0604020202090204" pitchFamily="34" charset="0"/>
                <a:ea typeface="SimSun" pitchFamily="2" charset="-122"/>
                <a:cs typeface="Arial" panose="020B0604020202090204" pitchFamily="34" charset="0"/>
              </a:rPr>
              <a:t>Fudan University</a:t>
            </a:r>
            <a:endParaRPr lang="zh-CN" altLang="en-US" sz="1400" b="1" strike="noStrike" noProof="1">
              <a:latin typeface="Arial" panose="020B0604020202090204" pitchFamily="34" charset="0"/>
              <a:ea typeface="幼圆" pitchFamily="1"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ClipArt" preserve="1">
  <p:cSld name="标题，文本与剪贴画">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0" y="161925"/>
            <a:ext cx="8915400" cy="676275"/>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152400" y="1066800"/>
            <a:ext cx="4381500" cy="525780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剪贴画占位符 3"/>
          <p:cNvSpPr>
            <a:spLocks noGrp="1"/>
          </p:cNvSpPr>
          <p:nvPr>
            <p:ph type="clipArt" sz="half" idx="2"/>
          </p:nvPr>
        </p:nvSpPr>
        <p:spPr>
          <a:xfrm>
            <a:off x="4686300" y="1066800"/>
            <a:ext cx="4381500" cy="5257800"/>
          </a:xfrm>
        </p:spPr>
        <p:txBody>
          <a:bodyPr vert="horz" wrap="square" lIns="90488" tIns="44450" rIns="90488" bIns="44450" numCol="1" anchor="t" anchorCtr="0" compatLnSpc="1"/>
          <a:lstStyle/>
          <a:p>
            <a:pPr marL="342900" marR="0" lvl="0" indent="-342900" algn="l" defTabSz="914400" rtl="0" eaLnBrk="0" fontAlgn="base" latinLnBrk="0" hangingPunct="0">
              <a:lnSpc>
                <a:spcPct val="100000"/>
              </a:lnSpc>
              <a:spcBef>
                <a:spcPct val="20000"/>
              </a:spcBef>
              <a:spcAft>
                <a:spcPct val="0"/>
              </a:spcAft>
              <a:buClr>
                <a:srgbClr val="840C22"/>
              </a:buClr>
              <a:buSzPct val="100000"/>
              <a:buFont typeface="Wingdings" panose="05000000000000000000" charset="0"/>
              <a:buChar char="§"/>
              <a:defRPr/>
            </a:pPr>
            <a:endParaRPr kumimoji="1" lang="zh-CN" altLang="en-US" sz="2800" b="0" i="0" u="none" strike="noStrike" kern="0" cap="none" spc="0" normalizeH="0" baseline="0" noProof="0">
              <a:ln>
                <a:noFill/>
              </a:ln>
              <a:solidFill>
                <a:schemeClr val="tx1"/>
              </a:solidFill>
              <a:effectLst/>
              <a:uLnTx/>
              <a:uFillTx/>
              <a:latin typeface="Arial" panose="020B0604020202090204" pitchFamily="34" charset="0"/>
              <a:ea typeface="SimSun" charset="0"/>
              <a:cs typeface="Arial" panose="020B0604020202090204" pitchFamily="34" charset="0"/>
            </a:endParaRPr>
          </a:p>
        </p:txBody>
      </p:sp>
      <p:sp>
        <p:nvSpPr>
          <p:cNvPr id="5" name="Footer Placeholder 4"/>
          <p:cNvSpPr>
            <a:spLocks noGrp="1"/>
          </p:cNvSpPr>
          <p:nvPr>
            <p:ph type="ftr" sz="quarter" idx="10"/>
          </p:nvPr>
        </p:nvSpPr>
        <p:spPr>
          <a:xfrm rot="10800000" flipV="1">
            <a:off x="5943600" y="-31750"/>
            <a:ext cx="3189288" cy="323850"/>
          </a:xfrm>
          <a:prstGeom prst="rect">
            <a:avLst/>
          </a:prstGeom>
          <a:noFill/>
          <a:ln w="12700">
            <a:noFill/>
            <a:miter lim="800000"/>
          </a:ln>
        </p:spPr>
        <p:txBody>
          <a:bodyPr vert="horz" wrap="square" lIns="0" tIns="0" rIns="0" bIns="0" numCol="1" anchor="ctr" anchorCtr="0" compatLnSpc="1"/>
          <a:lstStyle/>
          <a:p>
            <a:pPr lvl="0" eaLnBrk="0" fontAlgn="base" hangingPunct="0">
              <a:lnSpc>
                <a:spcPct val="90000"/>
              </a:lnSpc>
              <a:spcBef>
                <a:spcPct val="20000"/>
              </a:spcBef>
              <a:buClrTx/>
            </a:pPr>
            <a:r>
              <a:rPr lang="en-US" altLang="zh-CN" strike="noStrike" noProof="1">
                <a:latin typeface="Arial" panose="020B0604020202090204" pitchFamily="34" charset="0"/>
                <a:ea typeface="SimSun" pitchFamily="2" charset="-122"/>
                <a:cs typeface="Arial" panose="020B0604020202090204" pitchFamily="34" charset="0"/>
              </a:rPr>
              <a:t>Fudan University</a:t>
            </a:r>
            <a:endParaRPr lang="zh-CN" altLang="en-US" sz="1400" b="1" strike="noStrike" noProof="1">
              <a:latin typeface="Arial" panose="020B0604020202090204" pitchFamily="34" charset="0"/>
              <a:ea typeface="幼圆" pitchFamily="1"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0" y="161925"/>
            <a:ext cx="8915400" cy="676275"/>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152400" y="1066800"/>
            <a:ext cx="4381500" cy="525780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86300" y="1066800"/>
            <a:ext cx="4381500" cy="525780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Footer Placeholder 4"/>
          <p:cNvSpPr>
            <a:spLocks noGrp="1"/>
          </p:cNvSpPr>
          <p:nvPr>
            <p:ph type="ftr" sz="quarter" idx="10"/>
          </p:nvPr>
        </p:nvSpPr>
        <p:spPr>
          <a:xfrm rot="10800000" flipV="1">
            <a:off x="5943600" y="-31750"/>
            <a:ext cx="3189288" cy="323850"/>
          </a:xfrm>
          <a:prstGeom prst="rect">
            <a:avLst/>
          </a:prstGeom>
          <a:noFill/>
          <a:ln w="12700">
            <a:noFill/>
            <a:miter lim="800000"/>
          </a:ln>
        </p:spPr>
        <p:txBody>
          <a:bodyPr vert="horz" wrap="square" lIns="0" tIns="0" rIns="0" bIns="0" numCol="1" anchor="ctr" anchorCtr="0" compatLnSpc="1"/>
          <a:lstStyle/>
          <a:p>
            <a:pPr lvl="0" eaLnBrk="0" fontAlgn="base" hangingPunct="0">
              <a:lnSpc>
                <a:spcPct val="90000"/>
              </a:lnSpc>
              <a:spcBef>
                <a:spcPct val="20000"/>
              </a:spcBef>
              <a:buClrTx/>
            </a:pPr>
            <a:r>
              <a:rPr lang="en-US" altLang="zh-CN" strike="noStrike" noProof="1">
                <a:latin typeface="Arial" panose="020B0604020202090204" pitchFamily="34" charset="0"/>
                <a:ea typeface="SimSun" pitchFamily="2" charset="-122"/>
                <a:cs typeface="Arial" panose="020B0604020202090204" pitchFamily="34" charset="0"/>
              </a:rPr>
              <a:t>Fudan University</a:t>
            </a:r>
            <a:endParaRPr lang="zh-CN" altLang="en-US" sz="1400" b="1" strike="noStrike" noProof="1">
              <a:latin typeface="Arial" panose="020B0604020202090204" pitchFamily="34" charset="0"/>
              <a:ea typeface="幼圆" pitchFamily="1"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1.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7"/>
          <p:cNvSpPr>
            <a:spLocks noGrp="1"/>
          </p:cNvSpPr>
          <p:nvPr>
            <p:ph type="body"/>
            <p:custDataLst>
              <p:tags r:id="rId11"/>
            </p:custDataLst>
          </p:nvPr>
        </p:nvSpPr>
        <p:spPr>
          <a:xfrm>
            <a:off x="152400" y="1189038"/>
            <a:ext cx="8915400" cy="5257800"/>
          </a:xfrm>
          <a:prstGeom prst="rect">
            <a:avLst/>
          </a:prstGeom>
          <a:noFill/>
          <a:ln w="12700">
            <a:noFill/>
          </a:ln>
        </p:spPr>
        <p:txBody>
          <a:bodyPr lIns="90488" tIns="44450" rIns="90488" bIns="44450" anchor="t"/>
          <a:lstStyle/>
          <a:p>
            <a:pPr lvl="0" indent="-342900"/>
            <a:r>
              <a:rPr lang="en-US" altLang="zh-CN" dirty="0"/>
              <a:t>Click to edit Master text styles</a:t>
            </a:r>
          </a:p>
          <a:p>
            <a:pPr lvl="1" indent="-285750"/>
            <a:r>
              <a:rPr lang="en-US" altLang="zh-CN" dirty="0"/>
              <a:t>Second level</a:t>
            </a:r>
          </a:p>
          <a:p>
            <a:pPr lvl="2" indent="-228600"/>
            <a:r>
              <a:rPr lang="en-US" altLang="zh-CN" dirty="0"/>
              <a:t>Third level</a:t>
            </a:r>
          </a:p>
          <a:p>
            <a:pPr lvl="3" indent="-228600"/>
            <a:r>
              <a:rPr lang="en-US" altLang="zh-CN" dirty="0"/>
              <a:t>Fourth level</a:t>
            </a:r>
          </a:p>
          <a:p>
            <a:pPr lvl="4" indent="-228600"/>
            <a:r>
              <a:rPr lang="en-US" altLang="zh-CN" dirty="0"/>
              <a:t>Fifth level</a:t>
            </a:r>
          </a:p>
        </p:txBody>
      </p:sp>
      <p:sp>
        <p:nvSpPr>
          <p:cNvPr id="1027" name="Line 12"/>
          <p:cNvSpPr/>
          <p:nvPr>
            <p:custDataLst>
              <p:tags r:id="rId12"/>
            </p:custDataLst>
          </p:nvPr>
        </p:nvSpPr>
        <p:spPr>
          <a:xfrm>
            <a:off x="0" y="122238"/>
            <a:ext cx="9144000" cy="0"/>
          </a:xfrm>
          <a:prstGeom prst="line">
            <a:avLst/>
          </a:prstGeom>
          <a:ln w="254000" cap="flat" cmpd="sng">
            <a:solidFill>
              <a:srgbClr val="969696"/>
            </a:solidFill>
            <a:prstDash val="solid"/>
            <a:round/>
            <a:headEnd type="none" w="med" len="med"/>
            <a:tailEnd type="none" w="med" len="med"/>
          </a:ln>
        </p:spPr>
      </p:sp>
      <p:sp>
        <p:nvSpPr>
          <p:cNvPr id="1028" name="Freeform 34"/>
          <p:cNvSpPr/>
          <p:nvPr/>
        </p:nvSpPr>
        <p:spPr>
          <a:xfrm>
            <a:off x="0" y="6553200"/>
            <a:ext cx="9144000" cy="304800"/>
          </a:xfrm>
          <a:custGeom>
            <a:avLst/>
            <a:gdLst/>
            <a:ahLst/>
            <a:cxnLst>
              <a:cxn ang="0">
                <a:pos x="0" y="80052575"/>
              </a:cxn>
              <a:cxn ang="0">
                <a:pos x="2147483647" y="74668743"/>
              </a:cxn>
              <a:cxn ang="0">
                <a:pos x="2147483647" y="0"/>
              </a:cxn>
              <a:cxn ang="0">
                <a:pos x="2147483647" y="147465143"/>
              </a:cxn>
              <a:cxn ang="0">
                <a:pos x="0" y="147465143"/>
              </a:cxn>
              <a:cxn ang="0">
                <a:pos x="0" y="80052575"/>
              </a:cxn>
            </a:cxnLst>
            <a:rect l="0" t="0" r="0" b="0"/>
            <a:pathLst>
              <a:path w="5760" h="630">
                <a:moveTo>
                  <a:pt x="0" y="342"/>
                </a:moveTo>
                <a:cubicBezTo>
                  <a:pt x="1014" y="359"/>
                  <a:pt x="2029" y="376"/>
                  <a:pt x="2989" y="319"/>
                </a:cubicBezTo>
                <a:cubicBezTo>
                  <a:pt x="3949" y="262"/>
                  <a:pt x="5013" y="171"/>
                  <a:pt x="5760" y="0"/>
                </a:cubicBezTo>
                <a:cubicBezTo>
                  <a:pt x="5760" y="315"/>
                  <a:pt x="5760" y="630"/>
                  <a:pt x="5760" y="630"/>
                </a:cubicBezTo>
                <a:lnTo>
                  <a:pt x="0" y="630"/>
                </a:lnTo>
                <a:lnTo>
                  <a:pt x="0" y="342"/>
                </a:lnTo>
                <a:close/>
              </a:path>
            </a:pathLst>
          </a:custGeom>
          <a:solidFill>
            <a:srgbClr val="EE6C00"/>
          </a:solidFill>
          <a:ln w="12700">
            <a:noFill/>
          </a:ln>
        </p:spPr>
        <p:txBody>
          <a:bodyPr/>
          <a:lstStyle/>
          <a:p>
            <a:endParaRPr lang="en-US"/>
          </a:p>
        </p:txBody>
      </p:sp>
      <p:sp>
        <p:nvSpPr>
          <p:cNvPr id="1029" name="Rectangle 8"/>
          <p:cNvSpPr>
            <a:spLocks noGrp="1"/>
          </p:cNvSpPr>
          <p:nvPr>
            <p:ph type="title"/>
            <p:custDataLst>
              <p:tags r:id="rId13"/>
            </p:custDataLst>
          </p:nvPr>
        </p:nvSpPr>
        <p:spPr>
          <a:xfrm>
            <a:off x="0" y="295275"/>
            <a:ext cx="8915400" cy="676275"/>
          </a:xfrm>
          <a:prstGeom prst="rect">
            <a:avLst/>
          </a:prstGeom>
          <a:noFill/>
          <a:ln w="12700">
            <a:noFill/>
          </a:ln>
        </p:spPr>
        <p:txBody>
          <a:bodyPr lIns="90488" tIns="44450" rIns="90488" bIns="44450" anchor="ctr"/>
          <a:lstStyle/>
          <a:p>
            <a:pPr lvl="0"/>
            <a:r>
              <a:rPr lang="en-US" altLang="zh-CN" dirty="0"/>
              <a:t>Click to edit Master title style</a:t>
            </a:r>
          </a:p>
        </p:txBody>
      </p:sp>
      <p:sp>
        <p:nvSpPr>
          <p:cNvPr id="34842" name="Rectangle 26"/>
          <p:cNvSpPr>
            <a:spLocks noGrp="1" noChangeArrowheads="1"/>
          </p:cNvSpPr>
          <p:nvPr>
            <p:ph type="ftr" sz="quarter" idx="3"/>
          </p:nvPr>
        </p:nvSpPr>
        <p:spPr bwMode="auto">
          <a:xfrm rot="10800000" flipV="1">
            <a:off x="5943600" y="-31750"/>
            <a:ext cx="3189288" cy="323850"/>
          </a:xfrm>
          <a:prstGeom prst="rect">
            <a:avLst/>
          </a:prstGeom>
          <a:noFill/>
          <a:ln w="12700">
            <a:noFill/>
            <a:miter lim="800000"/>
          </a:ln>
        </p:spPr>
        <p:txBody>
          <a:bodyPr vert="horz" wrap="square" lIns="0" tIns="0" rIns="0" bIns="0" numCol="1" anchor="ctr" anchorCtr="0" compatLnSpc="1"/>
          <a:lstStyle>
            <a:lvl1pPr algn="ctr">
              <a:defRPr sz="1400" b="1"/>
            </a:lvl1pPr>
          </a:lstStyle>
          <a:p>
            <a:pPr lvl="0" eaLnBrk="0" fontAlgn="base" hangingPunct="0">
              <a:lnSpc>
                <a:spcPct val="90000"/>
              </a:lnSpc>
              <a:spcBef>
                <a:spcPct val="20000"/>
              </a:spcBef>
              <a:buClrTx/>
            </a:pPr>
            <a:r>
              <a:rPr lang="en-US" altLang="zh-CN" strike="noStrike" noProof="1">
                <a:latin typeface="Arial" panose="020B0604020202090204" pitchFamily="34" charset="0"/>
                <a:ea typeface="SimSun" pitchFamily="2" charset="-122"/>
                <a:cs typeface="Arial" panose="020B0604020202090204" pitchFamily="34" charset="0"/>
              </a:rPr>
              <a:t>Fudan University</a:t>
            </a:r>
            <a:endParaRPr lang="zh-CN" altLang="en-US" sz="1400" b="1" strike="noStrike" noProof="1">
              <a:latin typeface="Arial" panose="020B0604020202090204" pitchFamily="34" charset="0"/>
              <a:ea typeface="幼圆" pitchFamily="1" charset="-122"/>
            </a:endParaRPr>
          </a:p>
        </p:txBody>
      </p:sp>
      <p:sp>
        <p:nvSpPr>
          <p:cNvPr id="1031" name="Text Box 11"/>
          <p:cNvSpPr txBox="1"/>
          <p:nvPr/>
        </p:nvSpPr>
        <p:spPr>
          <a:xfrm>
            <a:off x="8229600" y="6553200"/>
            <a:ext cx="609600" cy="304800"/>
          </a:xfrm>
          <a:prstGeom prst="rect">
            <a:avLst/>
          </a:prstGeom>
          <a:noFill/>
          <a:ln w="12700">
            <a:noFill/>
          </a:ln>
        </p:spPr>
        <p:txBody>
          <a:bodyPr anchor="t">
            <a:spAutoFit/>
          </a:bodyPr>
          <a:lstStyle/>
          <a:p>
            <a:pPr lvl="0" indent="0" algn="r" eaLnBrk="0" hangingPunct="0">
              <a:spcBef>
                <a:spcPct val="50000"/>
              </a:spcBef>
            </a:pPr>
            <a:r>
              <a:rPr lang="zh-CN" altLang="en-US" sz="1400" b="1" dirty="0">
                <a:latin typeface="Arial" panose="020B0604020202090204" pitchFamily="34" charset="0"/>
              </a:rPr>
              <a:t>*</a:t>
            </a:r>
          </a:p>
        </p:txBody>
      </p:sp>
      <p:sp>
        <p:nvSpPr>
          <p:cNvPr id="1032" name="Line 12"/>
          <p:cNvSpPr/>
          <p:nvPr userDrawn="1">
            <p:custDataLst>
              <p:tags r:id="rId14"/>
            </p:custDataLst>
          </p:nvPr>
        </p:nvSpPr>
        <p:spPr>
          <a:xfrm>
            <a:off x="0" y="120650"/>
            <a:ext cx="1439863" cy="0"/>
          </a:xfrm>
          <a:prstGeom prst="line">
            <a:avLst/>
          </a:prstGeom>
          <a:ln w="254000" cap="flat" cmpd="sng">
            <a:solidFill>
              <a:srgbClr val="FF0000"/>
            </a:solidFill>
            <a:prstDash val="solid"/>
            <a:round/>
            <a:headEnd type="none" w="med" len="med"/>
            <a:tailEnd type="none" w="med" len="med"/>
          </a:ln>
        </p:spPr>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rtl="0" eaLnBrk="0" fontAlgn="base" hangingPunct="0">
        <a:spcBef>
          <a:spcPct val="0"/>
        </a:spcBef>
        <a:spcAft>
          <a:spcPct val="0"/>
        </a:spcAft>
        <a:defRPr sz="3600" b="1">
          <a:solidFill>
            <a:srgbClr val="067ABD"/>
          </a:solidFill>
          <a:latin typeface="Arial" panose="020B0604020202090204" pitchFamily="34" charset="0"/>
          <a:ea typeface="SimSun" charset="0"/>
          <a:cs typeface="Arial" panose="020B0604020202090204" pitchFamily="34" charset="0"/>
        </a:defRPr>
      </a:lvl1pPr>
      <a:lvl2pPr algn="l" rtl="0" eaLnBrk="0" fontAlgn="base" hangingPunct="0">
        <a:spcBef>
          <a:spcPct val="0"/>
        </a:spcBef>
        <a:spcAft>
          <a:spcPct val="0"/>
        </a:spcAft>
        <a:defRPr sz="3600" b="1">
          <a:solidFill>
            <a:srgbClr val="067ABD"/>
          </a:solidFill>
          <a:latin typeface="Arial" panose="020B0604020202090204" pitchFamily="34" charset="0"/>
          <a:ea typeface="SimSun" charset="0"/>
          <a:cs typeface="Arial" panose="020B0604020202090204" pitchFamily="34" charset="0"/>
        </a:defRPr>
      </a:lvl2pPr>
      <a:lvl3pPr algn="l" rtl="0" eaLnBrk="0" fontAlgn="base" hangingPunct="0">
        <a:spcBef>
          <a:spcPct val="0"/>
        </a:spcBef>
        <a:spcAft>
          <a:spcPct val="0"/>
        </a:spcAft>
        <a:defRPr sz="3600" b="1">
          <a:solidFill>
            <a:srgbClr val="067ABD"/>
          </a:solidFill>
          <a:latin typeface="Arial" panose="020B0604020202090204" pitchFamily="34" charset="0"/>
          <a:ea typeface="SimSun" charset="0"/>
          <a:cs typeface="Arial" panose="020B0604020202090204" pitchFamily="34" charset="0"/>
        </a:defRPr>
      </a:lvl3pPr>
      <a:lvl4pPr algn="l" rtl="0" eaLnBrk="0" fontAlgn="base" hangingPunct="0">
        <a:spcBef>
          <a:spcPct val="0"/>
        </a:spcBef>
        <a:spcAft>
          <a:spcPct val="0"/>
        </a:spcAft>
        <a:defRPr sz="3600" b="1">
          <a:solidFill>
            <a:srgbClr val="067ABD"/>
          </a:solidFill>
          <a:latin typeface="Arial" panose="020B0604020202090204" pitchFamily="34" charset="0"/>
          <a:ea typeface="SimSun" charset="0"/>
          <a:cs typeface="Arial" panose="020B0604020202090204" pitchFamily="34" charset="0"/>
        </a:defRPr>
      </a:lvl4pPr>
      <a:lvl5pPr algn="l" rtl="0" eaLnBrk="0" fontAlgn="base" hangingPunct="0">
        <a:spcBef>
          <a:spcPct val="0"/>
        </a:spcBef>
        <a:spcAft>
          <a:spcPct val="0"/>
        </a:spcAft>
        <a:defRPr sz="3600" b="1">
          <a:solidFill>
            <a:srgbClr val="067ABD"/>
          </a:solidFill>
          <a:latin typeface="Arial" panose="020B0604020202090204" pitchFamily="34" charset="0"/>
          <a:ea typeface="SimSun" charset="0"/>
          <a:cs typeface="Arial" panose="020B0604020202090204" pitchFamily="34" charset="0"/>
        </a:defRPr>
      </a:lvl5pPr>
      <a:lvl6pPr marL="457200" algn="l" rtl="0" eaLnBrk="0" fontAlgn="base" hangingPunct="0">
        <a:spcBef>
          <a:spcPct val="0"/>
        </a:spcBef>
        <a:spcAft>
          <a:spcPct val="0"/>
        </a:spcAft>
        <a:defRPr sz="3600" b="1">
          <a:solidFill>
            <a:srgbClr val="067ABD"/>
          </a:solidFill>
          <a:latin typeface="幼圆" pitchFamily="1" charset="-122"/>
          <a:ea typeface="幼圆" pitchFamily="1" charset="-122"/>
        </a:defRPr>
      </a:lvl6pPr>
      <a:lvl7pPr marL="914400" algn="l" rtl="0" eaLnBrk="0" fontAlgn="base" hangingPunct="0">
        <a:spcBef>
          <a:spcPct val="0"/>
        </a:spcBef>
        <a:spcAft>
          <a:spcPct val="0"/>
        </a:spcAft>
        <a:defRPr sz="3600" b="1">
          <a:solidFill>
            <a:srgbClr val="067ABD"/>
          </a:solidFill>
          <a:latin typeface="幼圆" pitchFamily="1" charset="-122"/>
          <a:ea typeface="幼圆" pitchFamily="1" charset="-122"/>
        </a:defRPr>
      </a:lvl7pPr>
      <a:lvl8pPr marL="1371600" algn="l" rtl="0" eaLnBrk="0" fontAlgn="base" hangingPunct="0">
        <a:spcBef>
          <a:spcPct val="0"/>
        </a:spcBef>
        <a:spcAft>
          <a:spcPct val="0"/>
        </a:spcAft>
        <a:defRPr sz="3600" b="1">
          <a:solidFill>
            <a:srgbClr val="067ABD"/>
          </a:solidFill>
          <a:latin typeface="幼圆" pitchFamily="1" charset="-122"/>
          <a:ea typeface="幼圆" pitchFamily="1" charset="-122"/>
        </a:defRPr>
      </a:lvl8pPr>
      <a:lvl9pPr marL="1828800" algn="l" rtl="0" eaLnBrk="0" fontAlgn="base" hangingPunct="0">
        <a:spcBef>
          <a:spcPct val="0"/>
        </a:spcBef>
        <a:spcAft>
          <a:spcPct val="0"/>
        </a:spcAft>
        <a:defRPr sz="3600" b="1">
          <a:solidFill>
            <a:srgbClr val="067ABD"/>
          </a:solidFill>
          <a:latin typeface="幼圆" pitchFamily="1" charset="-122"/>
          <a:ea typeface="幼圆" pitchFamily="1" charset="-122"/>
        </a:defRPr>
      </a:lvl9pPr>
    </p:titleStyle>
    <p:bodyStyle>
      <a:lvl1pPr marL="342900" indent="-342900" algn="l" rtl="0" eaLnBrk="0" fontAlgn="base" hangingPunct="0">
        <a:spcBef>
          <a:spcPct val="20000"/>
        </a:spcBef>
        <a:spcAft>
          <a:spcPct val="0"/>
        </a:spcAft>
        <a:buClr>
          <a:srgbClr val="840C22"/>
        </a:buClr>
        <a:buSzPct val="100000"/>
        <a:buFont typeface="Wingdings" panose="05000000000000000000" charset="0"/>
        <a:buChar char="§"/>
        <a:defRPr kumimoji="1" sz="2800">
          <a:solidFill>
            <a:schemeClr val="tx1"/>
          </a:solidFill>
          <a:latin typeface="Arial" panose="020B0604020202090204" pitchFamily="34" charset="0"/>
          <a:ea typeface="SimSun" charset="0"/>
          <a:cs typeface="Arial" panose="020B0604020202090204" pitchFamily="34" charset="0"/>
        </a:defRPr>
      </a:lvl1pPr>
      <a:lvl2pPr marL="742950" indent="-285750" algn="l" rtl="0" eaLnBrk="0" fontAlgn="base" hangingPunct="0">
        <a:spcBef>
          <a:spcPct val="20000"/>
        </a:spcBef>
        <a:spcAft>
          <a:spcPct val="0"/>
        </a:spcAft>
        <a:buClr>
          <a:srgbClr val="840C22"/>
        </a:buClr>
        <a:buSzPct val="100000"/>
        <a:buFont typeface="Times" panose="00000500000000020000" charset="0"/>
        <a:buChar char="•"/>
        <a:defRPr kumimoji="1" sz="2400">
          <a:solidFill>
            <a:schemeClr val="tx1"/>
          </a:solidFill>
          <a:latin typeface="Arial" panose="020B0604020202090204" pitchFamily="34" charset="0"/>
          <a:ea typeface="Arial" panose="020B0604020202090204" pitchFamily="34" charset="0"/>
          <a:cs typeface="Arial" panose="020B0604020202090204" pitchFamily="34" charset="0"/>
        </a:defRPr>
      </a:lvl2pPr>
      <a:lvl3pPr marL="1143000" indent="-228600" algn="l" rtl="0" eaLnBrk="0" fontAlgn="base" hangingPunct="0">
        <a:spcBef>
          <a:spcPct val="20000"/>
        </a:spcBef>
        <a:spcAft>
          <a:spcPct val="0"/>
        </a:spcAft>
        <a:buClr>
          <a:srgbClr val="840C22"/>
        </a:buClr>
        <a:buSzPct val="100000"/>
        <a:buFont typeface="Times" panose="00000500000000020000" charset="0"/>
        <a:buChar char="−"/>
        <a:defRPr kumimoji="1" sz="2000">
          <a:solidFill>
            <a:schemeClr val="tx1"/>
          </a:solidFill>
          <a:latin typeface="Arial" panose="020B0604020202090204" pitchFamily="34" charset="0"/>
          <a:ea typeface="Arial" panose="020B0604020202090204" pitchFamily="34" charset="0"/>
          <a:cs typeface="Arial" panose="020B0604020202090204" pitchFamily="34" charset="0"/>
        </a:defRPr>
      </a:lvl3pPr>
      <a:lvl4pPr marL="1600200" indent="-228600" algn="l" rtl="0" eaLnBrk="0" fontAlgn="base" hangingPunct="0">
        <a:spcBef>
          <a:spcPct val="20000"/>
        </a:spcBef>
        <a:spcAft>
          <a:spcPct val="0"/>
        </a:spcAft>
        <a:buClr>
          <a:srgbClr val="840C22"/>
        </a:buClr>
        <a:buSzPct val="100000"/>
        <a:buFont typeface="Times" panose="00000500000000020000" charset="0"/>
        <a:buChar char="•"/>
        <a:defRPr kumimoji="1" sz="2000">
          <a:solidFill>
            <a:schemeClr val="tx1"/>
          </a:solidFill>
          <a:latin typeface="Arial" panose="020B0604020202090204" pitchFamily="34" charset="0"/>
          <a:ea typeface="Arial" panose="020B0604020202090204" pitchFamily="34" charset="0"/>
          <a:cs typeface="Arial" panose="020B0604020202090204" pitchFamily="34" charset="0"/>
        </a:defRPr>
      </a:lvl4pPr>
      <a:lvl5pPr marL="2057400" indent="-228600" algn="l" rtl="0" eaLnBrk="0" fontAlgn="base" hangingPunct="0">
        <a:spcBef>
          <a:spcPct val="20000"/>
        </a:spcBef>
        <a:spcAft>
          <a:spcPct val="0"/>
        </a:spcAft>
        <a:buClr>
          <a:srgbClr val="840C22"/>
        </a:buClr>
        <a:buSzPct val="100000"/>
        <a:buFont typeface="Times" panose="00000500000000020000" charset="0"/>
        <a:buChar char="•"/>
        <a:defRPr kumimoji="1" sz="1600">
          <a:solidFill>
            <a:schemeClr val="tx1"/>
          </a:solidFill>
          <a:latin typeface="Arial" panose="020B0604020202090204" pitchFamily="34" charset="0"/>
          <a:ea typeface="Arial" panose="020B0604020202090204" pitchFamily="34" charset="0"/>
          <a:cs typeface="Arial" panose="020B0604020202090204" pitchFamily="34" charset="0"/>
        </a:defRPr>
      </a:lvl5pPr>
      <a:lvl6pPr marL="2514600" indent="-228600" algn="l" rtl="0" eaLnBrk="0" fontAlgn="base" hangingPunct="0">
        <a:spcBef>
          <a:spcPct val="20000"/>
        </a:spcBef>
        <a:spcAft>
          <a:spcPct val="0"/>
        </a:spcAft>
        <a:buClr>
          <a:srgbClr val="840C22"/>
        </a:buClr>
        <a:buSzPct val="100000"/>
        <a:buFont typeface="Times" panose="00000500000000020000" charset="0"/>
        <a:buChar char="•"/>
        <a:defRPr sz="1600">
          <a:solidFill>
            <a:schemeClr val="tx1"/>
          </a:solidFill>
          <a:latin typeface="+mn-lt"/>
          <a:ea typeface="+mn-ea"/>
        </a:defRPr>
      </a:lvl6pPr>
      <a:lvl7pPr marL="2971800" indent="-228600" algn="l" rtl="0" eaLnBrk="0" fontAlgn="base" hangingPunct="0">
        <a:spcBef>
          <a:spcPct val="20000"/>
        </a:spcBef>
        <a:spcAft>
          <a:spcPct val="0"/>
        </a:spcAft>
        <a:buClr>
          <a:srgbClr val="840C22"/>
        </a:buClr>
        <a:buSzPct val="100000"/>
        <a:buFont typeface="Times" panose="00000500000000020000" charset="0"/>
        <a:buChar char="•"/>
        <a:defRPr sz="1600">
          <a:solidFill>
            <a:schemeClr val="tx1"/>
          </a:solidFill>
          <a:latin typeface="+mn-lt"/>
          <a:ea typeface="+mn-ea"/>
        </a:defRPr>
      </a:lvl7pPr>
      <a:lvl8pPr marL="3429000" indent="-228600" algn="l" rtl="0" eaLnBrk="0" fontAlgn="base" hangingPunct="0">
        <a:spcBef>
          <a:spcPct val="20000"/>
        </a:spcBef>
        <a:spcAft>
          <a:spcPct val="0"/>
        </a:spcAft>
        <a:buClr>
          <a:srgbClr val="840C22"/>
        </a:buClr>
        <a:buSzPct val="100000"/>
        <a:buFont typeface="Times" panose="00000500000000020000" charset="0"/>
        <a:buChar char="•"/>
        <a:defRPr sz="1600">
          <a:solidFill>
            <a:schemeClr val="tx1"/>
          </a:solidFill>
          <a:latin typeface="+mn-lt"/>
          <a:ea typeface="+mn-ea"/>
        </a:defRPr>
      </a:lvl8pPr>
      <a:lvl9pPr marL="3886200" indent="-228600" algn="l" rtl="0" eaLnBrk="0" fontAlgn="base" hangingPunct="0">
        <a:spcBef>
          <a:spcPct val="20000"/>
        </a:spcBef>
        <a:spcAft>
          <a:spcPct val="0"/>
        </a:spcAft>
        <a:buClr>
          <a:srgbClr val="840C22"/>
        </a:buClr>
        <a:buSzPct val="100000"/>
        <a:buFont typeface="Times" panose="00000500000000020000"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4"/>
          <p:cNvSpPr>
            <a:spLocks noGrp="1"/>
          </p:cNvSpPr>
          <p:nvPr>
            <p:ph type="ctrTitle"/>
          </p:nvPr>
        </p:nvSpPr>
        <p:spPr>
          <a:xfrm>
            <a:off x="533400" y="964565"/>
            <a:ext cx="8077200" cy="2540635"/>
          </a:xfrm>
        </p:spPr>
        <p:txBody>
          <a:bodyPr vert="horz" wrap="square" lIns="90488" tIns="44450" rIns="90488" bIns="44450" anchor="b"/>
          <a:lstStyle/>
          <a:p>
            <a:br>
              <a:rPr lang="zh-CN" altLang="en-US" sz="3600" dirty="0">
                <a:latin typeface="Arial" panose="020B0604020202090204" pitchFamily="34" charset="0"/>
                <a:ea typeface="SimSun" charset="0"/>
                <a:cs typeface="Arial" panose="020B0604020202090204" pitchFamily="34" charset="0"/>
              </a:rPr>
            </a:br>
            <a:br>
              <a:rPr lang="zh-CN" altLang="en-US" sz="3600" dirty="0">
                <a:latin typeface="Arial" panose="020B0604020202090204" pitchFamily="34" charset="0"/>
                <a:ea typeface="SimSun" charset="0"/>
                <a:cs typeface="Arial" panose="020B0604020202090204" pitchFamily="34" charset="0"/>
              </a:rPr>
            </a:br>
            <a:r>
              <a:rPr lang="zh-CN" altLang="en-US" sz="3600" dirty="0">
                <a:latin typeface="Arial" panose="020B0604020202090204" pitchFamily="34" charset="0"/>
                <a:ea typeface="SimSun" charset="0"/>
                <a:cs typeface="Arial" panose="020B0604020202090204" pitchFamily="34" charset="0"/>
              </a:rPr>
              <a:t>COMP130177.01</a:t>
            </a:r>
            <a:br>
              <a:rPr lang="zh-CN" altLang="en-US" sz="3600" dirty="0">
                <a:latin typeface="Arial" panose="020B0604020202090204" pitchFamily="34" charset="0"/>
                <a:ea typeface="SimSun" charset="0"/>
                <a:cs typeface="Arial" panose="020B0604020202090204" pitchFamily="34" charset="0"/>
              </a:rPr>
            </a:br>
            <a:r>
              <a:rPr lang="zh-CN" altLang="en-US" sz="3600" dirty="0">
                <a:latin typeface="Arial" panose="020B0604020202090204" pitchFamily="34" charset="0"/>
                <a:ea typeface="SimSun" charset="0"/>
                <a:cs typeface="Arial" panose="020B0604020202090204" pitchFamily="34" charset="0"/>
              </a:rPr>
              <a:t>互联网体系结构</a:t>
            </a:r>
            <a:br>
              <a:rPr lang="en-US" altLang="zh-CN" sz="3600" dirty="0">
                <a:latin typeface="Arial" panose="020B0604020202090204" pitchFamily="34" charset="0"/>
                <a:ea typeface="SimSun" charset="0"/>
                <a:cs typeface="Arial" panose="020B0604020202090204" pitchFamily="34" charset="0"/>
              </a:rPr>
            </a:br>
            <a:br>
              <a:rPr lang="en-US" altLang="zh-CN" sz="3600" dirty="0">
                <a:latin typeface="Arial" panose="020B0604020202090204" pitchFamily="34" charset="0"/>
                <a:ea typeface="SimSun" charset="0"/>
                <a:cs typeface="Arial" panose="020B0604020202090204" pitchFamily="34" charset="0"/>
              </a:rPr>
            </a:br>
            <a:br>
              <a:rPr lang="en-US" altLang="zh-CN" sz="3600" dirty="0">
                <a:latin typeface="Arial" panose="020B0604020202090204" pitchFamily="34" charset="0"/>
                <a:ea typeface="SimSun" charset="0"/>
                <a:cs typeface="Arial" panose="020B0604020202090204" pitchFamily="34" charset="0"/>
              </a:rPr>
            </a:br>
            <a:r>
              <a:rPr lang="zh-CN" altLang="en-US" sz="3600" dirty="0">
                <a:latin typeface="Arial" panose="020B0604020202090204" pitchFamily="34" charset="0"/>
                <a:ea typeface="SimSun" charset="0"/>
                <a:cs typeface="Arial" panose="020B0604020202090204" pitchFamily="34" charset="0"/>
              </a:rPr>
              <a:t>网络服务质量</a:t>
            </a:r>
          </a:p>
        </p:txBody>
      </p:sp>
      <p:sp>
        <p:nvSpPr>
          <p:cNvPr id="12290" name="Rectangle 5"/>
          <p:cNvSpPr>
            <a:spLocks noGrp="1"/>
          </p:cNvSpPr>
          <p:nvPr>
            <p:ph type="subTitle" idx="1"/>
          </p:nvPr>
        </p:nvSpPr>
        <p:spPr>
          <a:xfrm>
            <a:off x="381000" y="4267200"/>
            <a:ext cx="8382000" cy="685800"/>
          </a:xfrm>
        </p:spPr>
        <p:txBody>
          <a:bodyPr vert="horz" wrap="square" lIns="90488" tIns="44450" rIns="90488" bIns="44450" anchor="t"/>
          <a:lstStyle/>
          <a:p>
            <a:pPr>
              <a:buSzPct val="100000"/>
              <a:buFont typeface="Wingdings" panose="05000000000000000000" charset="0"/>
            </a:pPr>
            <a:r>
              <a:rPr kumimoji="1" lang="zh-CN" altLang="en-US" b="1" dirty="0">
                <a:solidFill>
                  <a:srgbClr val="FF9933"/>
                </a:solidFill>
                <a:latin typeface="Verdana" panose="020B0804030504040204" charset="0"/>
                <a:ea typeface="SimSun" charset="0"/>
                <a:cs typeface="Arial" panose="020B0604020202090204" pitchFamily="34" charset="0"/>
              </a:rPr>
              <a:t>赵进</a:t>
            </a:r>
          </a:p>
        </p:txBody>
      </p:sp>
      <p:sp>
        <p:nvSpPr>
          <p:cNvPr id="12291" name="Rectangle 7"/>
          <p:cNvSpPr/>
          <p:nvPr/>
        </p:nvSpPr>
        <p:spPr>
          <a:xfrm>
            <a:off x="4038600" y="5791200"/>
            <a:ext cx="1539875" cy="295275"/>
          </a:xfrm>
          <a:prstGeom prst="rect">
            <a:avLst/>
          </a:prstGeom>
          <a:noFill/>
          <a:ln w="12700">
            <a:noFill/>
          </a:ln>
        </p:spPr>
        <p:txBody>
          <a:bodyPr wrap="none" lIns="0" tIns="0" rIns="0" bIns="0" anchor="t">
            <a:spAutoFit/>
          </a:bodyPr>
          <a:lstStyle/>
          <a:p>
            <a:pPr indent="0" algn="ctr" eaLnBrk="0" hangingPunct="0">
              <a:lnSpc>
                <a:spcPct val="80000"/>
              </a:lnSpc>
              <a:spcBef>
                <a:spcPct val="20000"/>
              </a:spcBef>
              <a:buClr>
                <a:srgbClr val="840C22"/>
              </a:buClr>
              <a:buFont typeface="Wingdings" panose="05000000000000000000" pitchFamily="2" charset="2"/>
              <a:buNone/>
            </a:pPr>
            <a:r>
              <a:rPr lang="en-US" altLang="zh-CN" sz="2400" dirty="0">
                <a:latin typeface="Verdana" panose="020B0804030504040204" charset="0"/>
                <a:ea typeface="幼圆" pitchFamily="1" charset="-122"/>
              </a:rPr>
              <a:t>School of </a:t>
            </a:r>
            <a:endParaRPr lang="zh-CN" altLang="en-US" sz="2400" dirty="0">
              <a:latin typeface="Verdana" panose="020B0804030504040204" charset="0"/>
              <a:ea typeface="幼圆" pitchFamily="1" charset="-122"/>
            </a:endParaRPr>
          </a:p>
        </p:txBody>
      </p:sp>
      <p:sp>
        <p:nvSpPr>
          <p:cNvPr id="12292" name="矩形 20"/>
          <p:cNvSpPr/>
          <p:nvPr/>
        </p:nvSpPr>
        <p:spPr>
          <a:xfrm>
            <a:off x="685800" y="6477000"/>
            <a:ext cx="7924800" cy="338138"/>
          </a:xfrm>
          <a:prstGeom prst="rect">
            <a:avLst/>
          </a:prstGeom>
          <a:noFill/>
          <a:ln w="9525">
            <a:noFill/>
          </a:ln>
        </p:spPr>
        <p:txBody>
          <a:bodyPr anchor="t">
            <a:spAutoFit/>
          </a:bodyPr>
          <a:lstStyle/>
          <a:p>
            <a:pPr indent="0" algn="ctr"/>
            <a:r>
              <a:rPr lang="en-US" altLang="zh-CN" sz="1600" b="1" dirty="0">
                <a:latin typeface="Arial" panose="020B0604020202090204" pitchFamily="34" charset="0"/>
              </a:rPr>
              <a:t>School of Computer Science, Fudan University</a:t>
            </a:r>
            <a:endParaRPr lang="zh-CN" altLang="en-US" sz="1600" b="1" dirty="0">
              <a:latin typeface="Arial" panose="020B0604020202090204" pitchFamily="34" charset="0"/>
              <a:ea typeface="SimSun" pitchFamily="2" charset="-122"/>
            </a:endParaRPr>
          </a:p>
        </p:txBody>
      </p:sp>
      <p:pic>
        <p:nvPicPr>
          <p:cNvPr id="12293" name="Picture 20" descr="C:\Users\Jin\Desktop\未标题-2副本.gif"/>
          <p:cNvPicPr>
            <a:picLocks noChangeAspect="1"/>
          </p:cNvPicPr>
          <p:nvPr/>
        </p:nvPicPr>
        <p:blipFill>
          <a:blip r:embed="rId3">
            <a:lum bright="10001" contrast="10000"/>
          </a:blip>
          <a:stretch>
            <a:fillRect/>
          </a:stretch>
        </p:blipFill>
        <p:spPr>
          <a:xfrm>
            <a:off x="7853363" y="457200"/>
            <a:ext cx="1290637" cy="1290638"/>
          </a:xfrm>
          <a:prstGeom prst="rect">
            <a:avLst/>
          </a:prstGeom>
          <a:noFill/>
          <a:ln w="9525">
            <a:noFill/>
          </a:ln>
        </p:spPr>
      </p:pic>
    </p:spTree>
  </p:cSld>
  <p:clrMapOvr>
    <a:masterClrMapping/>
  </p:clrMapOvr>
  <p:transition advTm="15"/>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24578" name="Rectangle 2"/>
          <p:cNvSpPr>
            <a:spLocks noGrp="1"/>
          </p:cNvSpPr>
          <p:nvPr>
            <p:ph type="title"/>
          </p:nvPr>
        </p:nvSpPr>
        <p:spPr/>
        <p:txBody>
          <a:bodyPr vert="horz" wrap="square" lIns="91414" tIns="45706" rIns="91414" bIns="45706" anchor="t">
            <a:spAutoFit/>
          </a:bodyPr>
          <a:lstStyle/>
          <a:p>
            <a:pPr eaLnBrk="1" hangingPunct="1"/>
            <a:endParaRPr lang="zh-CN" altLang="en-US"/>
          </a:p>
        </p:txBody>
      </p:sp>
      <p:sp>
        <p:nvSpPr>
          <p:cNvPr id="24579" name="Rectangle 3"/>
          <p:cNvSpPr>
            <a:spLocks noGrp="1"/>
          </p:cNvSpPr>
          <p:nvPr>
            <p:ph idx="1"/>
          </p:nvPr>
        </p:nvSpPr>
        <p:spPr/>
        <p:txBody>
          <a:bodyPr vert="horz" wrap="square" lIns="91414" tIns="45706" rIns="91414" bIns="45706" anchor="t"/>
          <a:lstStyle/>
          <a:p>
            <a:pPr eaLnBrk="1" hangingPunct="1"/>
            <a:endParaRPr lang="zh-CN" altLang="en-US"/>
          </a:p>
        </p:txBody>
      </p:sp>
      <p:pic>
        <p:nvPicPr>
          <p:cNvPr id="24580" name="Picture 4"/>
          <p:cNvPicPr>
            <a:picLocks noChangeAspect="1"/>
          </p:cNvPicPr>
          <p:nvPr/>
        </p:nvPicPr>
        <p:blipFill>
          <a:blip r:embed="rId2"/>
          <a:stretch>
            <a:fillRect/>
          </a:stretch>
        </p:blipFill>
        <p:spPr>
          <a:xfrm>
            <a:off x="304800" y="457200"/>
            <a:ext cx="8534400" cy="5864225"/>
          </a:xfrm>
          <a:prstGeom prst="rect">
            <a:avLst/>
          </a:prstGeom>
          <a:noFill/>
          <a:ln w="9525">
            <a:noFill/>
          </a:ln>
        </p:spPr>
      </p:pic>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17762" name="Rectangle 2"/>
          <p:cNvSpPr>
            <a:spLocks noGrp="1"/>
          </p:cNvSpPr>
          <p:nvPr>
            <p:ph type="title"/>
          </p:nvPr>
        </p:nvSpPr>
        <p:spPr/>
        <p:txBody>
          <a:bodyPr vert="horz" wrap="square" lIns="91414" tIns="45706" rIns="91414" bIns="45706" anchor="t">
            <a:spAutoFit/>
          </a:bodyPr>
          <a:lstStyle/>
          <a:p>
            <a:pPr eaLnBrk="1" hangingPunct="1"/>
            <a:r>
              <a:rPr lang="en-US" altLang="zh-CN"/>
              <a:t>WFQ</a:t>
            </a:r>
          </a:p>
        </p:txBody>
      </p:sp>
      <p:sp>
        <p:nvSpPr>
          <p:cNvPr id="117763" name="Rectangle 3"/>
          <p:cNvSpPr>
            <a:spLocks noGrp="1"/>
          </p:cNvSpPr>
          <p:nvPr>
            <p:ph idx="1"/>
          </p:nvPr>
        </p:nvSpPr>
        <p:spPr/>
        <p:txBody>
          <a:bodyPr vert="horz" wrap="square" lIns="91414" tIns="45706" rIns="91414" bIns="45706" anchor="t"/>
          <a:lstStyle/>
          <a:p>
            <a:pPr eaLnBrk="1" hangingPunct="1"/>
            <a:r>
              <a:rPr lang="en-US" altLang="zh-CN"/>
              <a:t>In the WFQ, as in the FQ, the input traffic flows are grouped into </a:t>
            </a:r>
            <a:r>
              <a:rPr lang="en-US" altLang="zh-CN" i="1"/>
              <a:t>m </a:t>
            </a:r>
            <a:r>
              <a:rPr lang="en-US" altLang="zh-CN"/>
              <a:t>queues; </a:t>
            </a:r>
          </a:p>
          <a:p>
            <a:pPr eaLnBrk="1" hangingPunct="1"/>
            <a:r>
              <a:rPr lang="en-US" altLang="zh-CN"/>
              <a:t>however, the output port bandwidth is distributed to the </a:t>
            </a:r>
            <a:r>
              <a:rPr lang="en-US" altLang="zh-CN" i="1"/>
              <a:t>m </a:t>
            </a:r>
            <a:r>
              <a:rPr lang="en-US" altLang="zh-CN"/>
              <a:t>queues according to appropriate weights determined by the bandwidth requirements of the </a:t>
            </a:r>
            <a:r>
              <a:rPr lang="en-US" altLang="zh-CN" i="1"/>
              <a:t>m </a:t>
            </a:r>
            <a:r>
              <a:rPr lang="en-US" altLang="zh-CN"/>
              <a:t>classes rather than equally divided, where the weights add up to 100%:</a:t>
            </a:r>
          </a:p>
          <a:p>
            <a:pPr eaLnBrk="1" hangingPunct="1"/>
            <a:endParaRPr lang="en-US" altLang="zh-CN"/>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18786" name="Rectangle 2"/>
          <p:cNvSpPr>
            <a:spLocks noGrp="1"/>
          </p:cNvSpPr>
          <p:nvPr>
            <p:ph type="title"/>
          </p:nvPr>
        </p:nvSpPr>
        <p:spPr/>
        <p:txBody>
          <a:bodyPr vert="horz" wrap="square" lIns="91414" tIns="45706" rIns="91414" bIns="45706" anchor="t">
            <a:spAutoFit/>
          </a:bodyPr>
          <a:lstStyle/>
          <a:p>
            <a:pPr eaLnBrk="1" hangingPunct="1"/>
            <a:r>
              <a:rPr lang="en-US" altLang="zh-CN"/>
              <a:t>Difference</a:t>
            </a:r>
          </a:p>
        </p:txBody>
      </p:sp>
      <p:sp>
        <p:nvSpPr>
          <p:cNvPr id="118787" name="Rectangle 3"/>
          <p:cNvSpPr>
            <a:spLocks noGrp="1"/>
          </p:cNvSpPr>
          <p:nvPr>
            <p:ph idx="1"/>
          </p:nvPr>
        </p:nvSpPr>
        <p:spPr/>
        <p:txBody>
          <a:bodyPr vert="horz" wrap="square" lIns="91414" tIns="45706" rIns="91414" bIns="45706" anchor="t"/>
          <a:lstStyle/>
          <a:p>
            <a:pPr eaLnBrk="1" hangingPunct="1"/>
            <a:r>
              <a:rPr lang="en-US" altLang="zh-CN" sz="2800"/>
              <a:t>In the FQ, each queue sends out one whole packet during a scheduled visit. </a:t>
            </a:r>
          </a:p>
          <a:p>
            <a:pPr eaLnBrk="1" hangingPunct="1"/>
            <a:r>
              <a:rPr lang="en-US" altLang="zh-CN" sz="2800"/>
              <a:t>In the WFQ, the scheduler sends out the packets from the queues based on the calculated order of the packet finish time.</a:t>
            </a:r>
          </a:p>
          <a:p>
            <a:pPr eaLnBrk="1" hangingPunct="1"/>
            <a:endParaRPr lang="en-US" altLang="zh-CN" sz="2800"/>
          </a:p>
          <a:p>
            <a:pPr eaLnBrk="1" hangingPunct="1"/>
            <a:r>
              <a:rPr lang="en-US" altLang="zh-CN" sz="2800"/>
              <a:t>WFQ attempts to approximate a theoretical model referred to as the weighted bit-by-bit round robin scheduler (not practical)</a:t>
            </a:r>
          </a:p>
          <a:p>
            <a:pPr eaLnBrk="1" hangingPunct="1"/>
            <a:endParaRPr lang="en-US" altLang="zh-CN" sz="2800"/>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19810" name="Rectangle 2"/>
          <p:cNvSpPr>
            <a:spLocks noGrp="1"/>
          </p:cNvSpPr>
          <p:nvPr>
            <p:ph type="title"/>
          </p:nvPr>
        </p:nvSpPr>
        <p:spPr/>
        <p:txBody>
          <a:bodyPr vert="horz" wrap="square" lIns="91414" tIns="45706" rIns="91414" bIns="45706" anchor="t">
            <a:spAutoFit/>
          </a:bodyPr>
          <a:lstStyle/>
          <a:p>
            <a:pPr eaLnBrk="1" hangingPunct="1"/>
            <a:r>
              <a:rPr lang="en-US" altLang="zh-CN"/>
              <a:t>Theoretical Model</a:t>
            </a:r>
          </a:p>
        </p:txBody>
      </p:sp>
      <p:sp>
        <p:nvSpPr>
          <p:cNvPr id="119811" name="Rectangle 3"/>
          <p:cNvSpPr>
            <a:spLocks noGrp="1"/>
          </p:cNvSpPr>
          <p:nvPr>
            <p:ph idx="1"/>
          </p:nvPr>
        </p:nvSpPr>
        <p:spPr/>
        <p:txBody>
          <a:bodyPr vert="horz" wrap="square" lIns="91414" tIns="45706" rIns="91414" bIns="45706" anchor="t"/>
          <a:lstStyle/>
          <a:p>
            <a:pPr eaLnBrk="1" hangingPunct="1"/>
            <a:endParaRPr lang="zh-CN" altLang="en-US"/>
          </a:p>
        </p:txBody>
      </p:sp>
      <p:pic>
        <p:nvPicPr>
          <p:cNvPr id="119812" name="Picture 4"/>
          <p:cNvPicPr>
            <a:picLocks noChangeAspect="1"/>
          </p:cNvPicPr>
          <p:nvPr/>
        </p:nvPicPr>
        <p:blipFill>
          <a:blip r:embed="rId2"/>
          <a:stretch>
            <a:fillRect/>
          </a:stretch>
        </p:blipFill>
        <p:spPr>
          <a:xfrm>
            <a:off x="457200" y="1295400"/>
            <a:ext cx="8458200" cy="4794250"/>
          </a:xfrm>
          <a:prstGeom prst="rect">
            <a:avLst/>
          </a:prstGeom>
          <a:noFill/>
          <a:ln w="9525">
            <a:noFill/>
          </a:ln>
        </p:spPr>
      </p:pic>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20834" name="Rectangle 2"/>
          <p:cNvSpPr>
            <a:spLocks noGrp="1"/>
          </p:cNvSpPr>
          <p:nvPr>
            <p:ph type="title"/>
          </p:nvPr>
        </p:nvSpPr>
        <p:spPr/>
        <p:txBody>
          <a:bodyPr vert="horz" wrap="square" lIns="91414" tIns="45706" rIns="91414" bIns="45706" anchor="t">
            <a:spAutoFit/>
          </a:bodyPr>
          <a:lstStyle/>
          <a:p>
            <a:pPr eaLnBrk="1" hangingPunct="1"/>
            <a:endParaRPr lang="zh-CN" altLang="en-US"/>
          </a:p>
        </p:txBody>
      </p:sp>
      <p:sp>
        <p:nvSpPr>
          <p:cNvPr id="120835" name="Rectangle 3"/>
          <p:cNvSpPr>
            <a:spLocks noGrp="1"/>
          </p:cNvSpPr>
          <p:nvPr>
            <p:ph idx="1"/>
          </p:nvPr>
        </p:nvSpPr>
        <p:spPr/>
        <p:txBody>
          <a:bodyPr vert="horz" wrap="square" lIns="91414" tIns="45706" rIns="91414" bIns="45706" anchor="t"/>
          <a:lstStyle/>
          <a:p>
            <a:pPr eaLnBrk="1" hangingPunct="1">
              <a:lnSpc>
                <a:spcPct val="90000"/>
              </a:lnSpc>
            </a:pPr>
            <a:r>
              <a:rPr lang="en-US" altLang="zh-CN"/>
              <a:t>Bit-by-bit Round-robin</a:t>
            </a:r>
          </a:p>
          <a:p>
            <a:pPr lvl="1" eaLnBrk="1" hangingPunct="1">
              <a:lnSpc>
                <a:spcPct val="90000"/>
              </a:lnSpc>
            </a:pPr>
            <a:r>
              <a:rPr lang="en-US" altLang="zh-CN"/>
              <a:t>at each scheduled visit, the scheduler takes out one bit from the queue at a time; </a:t>
            </a:r>
          </a:p>
          <a:p>
            <a:pPr lvl="1" eaLnBrk="1" hangingPunct="1">
              <a:lnSpc>
                <a:spcPct val="90000"/>
              </a:lnSpc>
            </a:pPr>
            <a:r>
              <a:rPr lang="en-US" altLang="zh-CN"/>
              <a:t>the packet assembler collects all the bits of a packet, </a:t>
            </a:r>
          </a:p>
          <a:p>
            <a:pPr lvl="1" eaLnBrk="1" hangingPunct="1">
              <a:lnSpc>
                <a:spcPct val="90000"/>
              </a:lnSpc>
            </a:pPr>
            <a:r>
              <a:rPr lang="en-US" altLang="zh-CN"/>
              <a:t>when the packet is reassembled, it is sent out. </a:t>
            </a:r>
          </a:p>
          <a:p>
            <a:pPr eaLnBrk="1" hangingPunct="1">
              <a:lnSpc>
                <a:spcPct val="90000"/>
              </a:lnSpc>
            </a:pPr>
            <a:r>
              <a:rPr lang="en-US" altLang="zh-CN"/>
              <a:t>Hence, a larger size packet must wait longer to be reassembled.</a:t>
            </a:r>
          </a:p>
          <a:p>
            <a:pPr eaLnBrk="1" hangingPunct="1">
              <a:lnSpc>
                <a:spcPct val="90000"/>
              </a:lnSpc>
            </a:pPr>
            <a:r>
              <a:rPr lang="en-US" altLang="zh-CN"/>
              <a:t>This bit-by-bit scheduler is a theoretical model only and is not practical.</a:t>
            </a:r>
          </a:p>
          <a:p>
            <a:pPr eaLnBrk="1" hangingPunct="1">
              <a:lnSpc>
                <a:spcPct val="90000"/>
              </a:lnSpc>
            </a:pPr>
            <a:endParaRPr lang="en-US" altLang="zh-CN"/>
          </a:p>
          <a:p>
            <a:pPr eaLnBrk="1" hangingPunct="1">
              <a:lnSpc>
                <a:spcPct val="90000"/>
              </a:lnSpc>
            </a:pPr>
            <a:endParaRPr lang="en-US" altLang="zh-CN"/>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标题 1"/>
          <p:cNvSpPr>
            <a:spLocks noGrp="1"/>
          </p:cNvSpPr>
          <p:nvPr>
            <p:ph type="title"/>
          </p:nvPr>
        </p:nvSpPr>
        <p:spPr>
          <a:xfrm>
            <a:off x="676275" y="690563"/>
            <a:ext cx="8467725" cy="669925"/>
          </a:xfrm>
        </p:spPr>
        <p:txBody>
          <a:bodyPr vert="horz" wrap="square" lIns="91414" tIns="45706" rIns="91414" bIns="45706" anchor="t">
            <a:spAutoFit/>
          </a:bodyPr>
          <a:lstStyle/>
          <a:p>
            <a:r>
              <a:rPr lang="en-US" altLang="zh-CN"/>
              <a:t>GPS</a:t>
            </a:r>
            <a:endParaRPr lang="zh-CN" altLang="en-US"/>
          </a:p>
        </p:txBody>
      </p:sp>
      <p:sp>
        <p:nvSpPr>
          <p:cNvPr id="121858" name="内容占位符 2"/>
          <p:cNvSpPr>
            <a:spLocks noGrp="1"/>
          </p:cNvSpPr>
          <p:nvPr>
            <p:ph idx="1"/>
          </p:nvPr>
        </p:nvSpPr>
        <p:spPr/>
        <p:txBody>
          <a:bodyPr vert="horz" wrap="square" lIns="91414" tIns="45706" rIns="91414" bIns="45706" anchor="t"/>
          <a:lstStyle/>
          <a:p>
            <a:r>
              <a:rPr lang="en-US" altLang="zh-CN"/>
              <a:t>The idealized </a:t>
            </a:r>
            <a:r>
              <a:rPr lang="en-US" altLang="zh-CN" b="1"/>
              <a:t>Fluid Model </a:t>
            </a:r>
            <a:r>
              <a:rPr lang="en-US" altLang="zh-CN"/>
              <a:t>is also referred to as </a:t>
            </a:r>
            <a:r>
              <a:rPr lang="en-US" altLang="zh-CN" b="1"/>
              <a:t>Generalized Processor Sharing(GPS)</a:t>
            </a:r>
          </a:p>
          <a:p>
            <a:r>
              <a:rPr lang="en-US" altLang="zh-CN"/>
              <a:t>GPS effectively computes the ideal finishing time in terms of rounds</a:t>
            </a:r>
            <a:endParaRPr lang="en-US" altLang="zh-CN" b="1"/>
          </a:p>
          <a:p>
            <a:r>
              <a:rPr lang="en-US" altLang="zh-CN"/>
              <a:t>packets are said to depart the system when they reach their finishing times =&gt; Packets with smallest finishing times are transmitted first.</a:t>
            </a:r>
            <a:endParaRPr lang="zh-CN" altLang="en-US" b="1"/>
          </a:p>
        </p:txBody>
      </p:sp>
      <p:sp>
        <p:nvSpPr>
          <p:cNvPr id="121859" name="幻灯片编号占位符 3"/>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标题 1"/>
          <p:cNvSpPr>
            <a:spLocks noGrp="1"/>
          </p:cNvSpPr>
          <p:nvPr>
            <p:ph type="title"/>
          </p:nvPr>
        </p:nvSpPr>
        <p:spPr>
          <a:xfrm>
            <a:off x="676275" y="690563"/>
            <a:ext cx="8467725" cy="669925"/>
          </a:xfrm>
        </p:spPr>
        <p:txBody>
          <a:bodyPr vert="horz" wrap="square" lIns="91414" tIns="45706" rIns="91414" bIns="45706" anchor="t">
            <a:spAutoFit/>
          </a:bodyPr>
          <a:lstStyle/>
          <a:p>
            <a:r>
              <a:rPr lang="en-US" altLang="zh-CN"/>
              <a:t>Packet-oriented GPS == WFQ </a:t>
            </a:r>
            <a:endParaRPr lang="zh-CN" altLang="en-US"/>
          </a:p>
        </p:txBody>
      </p:sp>
      <p:sp>
        <p:nvSpPr>
          <p:cNvPr id="122882" name="内容占位符 2"/>
          <p:cNvSpPr>
            <a:spLocks noGrp="1"/>
          </p:cNvSpPr>
          <p:nvPr>
            <p:ph idx="1"/>
          </p:nvPr>
        </p:nvSpPr>
        <p:spPr/>
        <p:txBody>
          <a:bodyPr vert="horz" wrap="square" lIns="91414" tIns="45706" rIns="91414" bIns="45706" anchor="t"/>
          <a:lstStyle/>
          <a:p>
            <a:r>
              <a:rPr lang="en-US" altLang="zh-CN"/>
              <a:t>The WFQ only services whole IP packets (it doesn’t split them into bits).</a:t>
            </a:r>
          </a:p>
          <a:p>
            <a:r>
              <a:rPr lang="en-US" altLang="zh-CN"/>
              <a:t>the WFQ will service entire packets in the same order as the perfectly fair service order of a fluid-flow GPS system</a:t>
            </a:r>
          </a:p>
          <a:p>
            <a:pPr lvl="1"/>
            <a:r>
              <a:rPr lang="en-US" altLang="zh-CN"/>
              <a:t>i.e., the next packet to be transmitted over a transmission line by the WFQ is the packet with the smallest GPS </a:t>
            </a:r>
            <a:r>
              <a:rPr lang="en-US" altLang="zh-CN" b="1"/>
              <a:t>Virtual Finishing time </a:t>
            </a:r>
            <a:r>
              <a:rPr lang="en-US" altLang="zh-CN"/>
              <a:t>amongst all waiting packets</a:t>
            </a:r>
            <a:endParaRPr lang="zh-CN" altLang="en-US"/>
          </a:p>
        </p:txBody>
      </p:sp>
      <p:sp>
        <p:nvSpPr>
          <p:cNvPr id="122883" name="幻灯片编号占位符 3"/>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23906" name="Rectangle 2"/>
          <p:cNvSpPr>
            <a:spLocks noGrp="1"/>
          </p:cNvSpPr>
          <p:nvPr>
            <p:ph type="title"/>
          </p:nvPr>
        </p:nvSpPr>
        <p:spPr/>
        <p:txBody>
          <a:bodyPr vert="horz" wrap="square" lIns="91414" tIns="45706" rIns="91414" bIns="45706" anchor="t">
            <a:spAutoFit/>
          </a:bodyPr>
          <a:lstStyle/>
          <a:p>
            <a:pPr eaLnBrk="1" hangingPunct="1"/>
            <a:r>
              <a:rPr lang="en-US" altLang="zh-CN"/>
              <a:t>Practical Approach</a:t>
            </a:r>
          </a:p>
        </p:txBody>
      </p:sp>
      <p:sp>
        <p:nvSpPr>
          <p:cNvPr id="123907" name="Rectangle 3"/>
          <p:cNvSpPr>
            <a:spLocks noGrp="1"/>
          </p:cNvSpPr>
          <p:nvPr>
            <p:ph idx="1"/>
          </p:nvPr>
        </p:nvSpPr>
        <p:spPr/>
        <p:txBody>
          <a:bodyPr vert="horz" wrap="square" lIns="91414" tIns="45706" rIns="91414" bIns="45706" anchor="t"/>
          <a:lstStyle/>
          <a:p>
            <a:pPr eaLnBrk="1" hangingPunct="1">
              <a:lnSpc>
                <a:spcPct val="90000"/>
              </a:lnSpc>
            </a:pPr>
            <a:endParaRPr lang="en-US" altLang="zh-CN" sz="2400"/>
          </a:p>
          <a:p>
            <a:pPr eaLnBrk="1" hangingPunct="1">
              <a:lnSpc>
                <a:spcPct val="90000"/>
              </a:lnSpc>
            </a:pPr>
            <a:endParaRPr lang="en-US" altLang="zh-CN" sz="2400"/>
          </a:p>
          <a:p>
            <a:pPr eaLnBrk="1" hangingPunct="1">
              <a:lnSpc>
                <a:spcPct val="90000"/>
              </a:lnSpc>
            </a:pPr>
            <a:endParaRPr lang="en-US" altLang="zh-CN" sz="2400"/>
          </a:p>
          <a:p>
            <a:pPr eaLnBrk="1" hangingPunct="1">
              <a:lnSpc>
                <a:spcPct val="90000"/>
              </a:lnSpc>
            </a:pPr>
            <a:endParaRPr lang="en-US" altLang="zh-CN" sz="2400"/>
          </a:p>
          <a:p>
            <a:pPr eaLnBrk="1" hangingPunct="1">
              <a:lnSpc>
                <a:spcPct val="90000"/>
              </a:lnSpc>
            </a:pPr>
            <a:endParaRPr lang="en-US" altLang="zh-CN" sz="2400"/>
          </a:p>
          <a:p>
            <a:pPr eaLnBrk="1" hangingPunct="1">
              <a:lnSpc>
                <a:spcPct val="90000"/>
              </a:lnSpc>
            </a:pPr>
            <a:endParaRPr lang="en-US" altLang="zh-CN" sz="2400"/>
          </a:p>
          <a:p>
            <a:pPr eaLnBrk="1" hangingPunct="1">
              <a:lnSpc>
                <a:spcPct val="90000"/>
              </a:lnSpc>
            </a:pPr>
            <a:endParaRPr lang="en-US" altLang="zh-CN" sz="2400"/>
          </a:p>
          <a:p>
            <a:pPr eaLnBrk="1" hangingPunct="1">
              <a:lnSpc>
                <a:spcPct val="90000"/>
              </a:lnSpc>
            </a:pPr>
            <a:endParaRPr lang="en-US" altLang="zh-CN" sz="2400"/>
          </a:p>
          <a:p>
            <a:pPr eaLnBrk="1" hangingPunct="1">
              <a:lnSpc>
                <a:spcPct val="90000"/>
              </a:lnSpc>
            </a:pPr>
            <a:endParaRPr lang="en-US" altLang="zh-CN" sz="2400"/>
          </a:p>
          <a:p>
            <a:pPr eaLnBrk="1" hangingPunct="1">
              <a:lnSpc>
                <a:spcPct val="90000"/>
              </a:lnSpc>
            </a:pPr>
            <a:endParaRPr lang="en-US" altLang="zh-CN" sz="2400"/>
          </a:p>
          <a:p>
            <a:pPr eaLnBrk="1" hangingPunct="1">
              <a:lnSpc>
                <a:spcPct val="90000"/>
              </a:lnSpc>
            </a:pPr>
            <a:r>
              <a:rPr lang="en-US" altLang="zh-CN" sz="2400"/>
              <a:t>WFQ calculates the finish times of the packets and sends them out from the output port in the order of the finish times calculated by the scheduler.</a:t>
            </a:r>
          </a:p>
          <a:p>
            <a:pPr eaLnBrk="1" hangingPunct="1">
              <a:lnSpc>
                <a:spcPct val="90000"/>
              </a:lnSpc>
            </a:pPr>
            <a:endParaRPr lang="en-US" altLang="zh-CN" sz="2400"/>
          </a:p>
        </p:txBody>
      </p:sp>
      <p:pic>
        <p:nvPicPr>
          <p:cNvPr id="123908" name="Picture 4"/>
          <p:cNvPicPr>
            <a:picLocks noChangeAspect="1"/>
          </p:cNvPicPr>
          <p:nvPr/>
        </p:nvPicPr>
        <p:blipFill>
          <a:blip r:embed="rId2"/>
          <a:stretch>
            <a:fillRect/>
          </a:stretch>
        </p:blipFill>
        <p:spPr>
          <a:xfrm>
            <a:off x="1066800" y="1295400"/>
            <a:ext cx="6248400" cy="3559175"/>
          </a:xfrm>
          <a:prstGeom prst="rect">
            <a:avLst/>
          </a:prstGeom>
          <a:noFill/>
          <a:ln w="9525">
            <a:noFill/>
          </a:ln>
        </p:spPr>
      </p:pic>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标题 1"/>
          <p:cNvSpPr>
            <a:spLocks noGrp="1"/>
          </p:cNvSpPr>
          <p:nvPr>
            <p:ph type="title"/>
          </p:nvPr>
        </p:nvSpPr>
        <p:spPr>
          <a:xfrm>
            <a:off x="676275" y="690563"/>
            <a:ext cx="8467725" cy="669925"/>
          </a:xfrm>
        </p:spPr>
        <p:txBody>
          <a:bodyPr vert="horz" wrap="square" lIns="91414" tIns="45706" rIns="91414" bIns="45706" anchor="t">
            <a:spAutoFit/>
          </a:bodyPr>
          <a:lstStyle/>
          <a:p>
            <a:r>
              <a:rPr lang="en-US" altLang="zh-CN"/>
              <a:t>Adding Weights to GPS or WFQ </a:t>
            </a:r>
            <a:endParaRPr lang="zh-CN" altLang="en-US"/>
          </a:p>
        </p:txBody>
      </p:sp>
      <p:sp>
        <p:nvSpPr>
          <p:cNvPr id="124930" name="内容占位符 2"/>
          <p:cNvSpPr>
            <a:spLocks noGrp="1"/>
          </p:cNvSpPr>
          <p:nvPr>
            <p:ph idx="1"/>
          </p:nvPr>
        </p:nvSpPr>
        <p:spPr/>
        <p:txBody>
          <a:bodyPr vert="horz" wrap="square" lIns="91414" tIns="45706" rIns="91414" bIns="45706" anchor="t"/>
          <a:lstStyle/>
          <a:p>
            <a:r>
              <a:rPr lang="en-US" altLang="zh-CN"/>
              <a:t>In a real IP router, different flows will have different bandwidth requirements</a:t>
            </a:r>
          </a:p>
          <a:p>
            <a:r>
              <a:rPr lang="en-US" altLang="zh-CN"/>
              <a:t>Let each flow </a:t>
            </a:r>
            <a:r>
              <a:rPr lang="en-US" altLang="zh-CN" b="1"/>
              <a:t>i </a:t>
            </a:r>
            <a:r>
              <a:rPr lang="en-US" altLang="zh-CN"/>
              <a:t>have its own buffer and a ‘weight’ </a:t>
            </a:r>
            <a:r>
              <a:rPr lang="en-US" altLang="zh-CN" b="1"/>
              <a:t>Wi </a:t>
            </a:r>
            <a:r>
              <a:rPr lang="en-US" altLang="zh-CN"/>
              <a:t>which determines its relative share of bandwidth </a:t>
            </a:r>
            <a:r>
              <a:rPr lang="en-US" altLang="zh-CN" b="1"/>
              <a:t>C </a:t>
            </a:r>
            <a:r>
              <a:rPr lang="en-US" altLang="zh-CN"/>
              <a:t>(bits/sec)</a:t>
            </a:r>
            <a:endParaRPr lang="zh-CN" altLang="en-US"/>
          </a:p>
        </p:txBody>
      </p:sp>
      <p:sp>
        <p:nvSpPr>
          <p:cNvPr id="124931" name="幻灯片编号占位符 3"/>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25954" name="Rectangle 2"/>
          <p:cNvSpPr>
            <a:spLocks noGrp="1"/>
          </p:cNvSpPr>
          <p:nvPr>
            <p:ph type="title"/>
          </p:nvPr>
        </p:nvSpPr>
        <p:spPr/>
        <p:txBody>
          <a:bodyPr vert="horz" wrap="square" lIns="91414" tIns="45706" rIns="91414" bIns="45706" anchor="t">
            <a:spAutoFit/>
          </a:bodyPr>
          <a:lstStyle/>
          <a:p>
            <a:pPr eaLnBrk="1" hangingPunct="1"/>
            <a:r>
              <a:rPr lang="en-US" altLang="zh-CN"/>
              <a:t>WFQ Implementation</a:t>
            </a:r>
          </a:p>
        </p:txBody>
      </p:sp>
      <p:sp>
        <p:nvSpPr>
          <p:cNvPr id="125955" name="Rectangle 3"/>
          <p:cNvSpPr>
            <a:spLocks noGrp="1"/>
          </p:cNvSpPr>
          <p:nvPr>
            <p:ph idx="1"/>
          </p:nvPr>
        </p:nvSpPr>
        <p:spPr/>
        <p:txBody>
          <a:bodyPr vert="horz" wrap="square" lIns="91414" tIns="45706" rIns="91414" bIns="45706" anchor="t"/>
          <a:lstStyle/>
          <a:p>
            <a:pPr eaLnBrk="1" hangingPunct="1"/>
            <a:r>
              <a:rPr lang="en-US" altLang="zh-CN" sz="2800"/>
              <a:t>Finish time for flow </a:t>
            </a:r>
            <a:r>
              <a:rPr lang="en-US" altLang="zh-CN" sz="2800" i="1"/>
              <a:t>i</a:t>
            </a:r>
            <a:r>
              <a:rPr lang="en-US" altLang="zh-CN" sz="2800"/>
              <a:t>’s </a:t>
            </a:r>
            <a:r>
              <a:rPr lang="en-US" altLang="zh-CN" sz="2800" i="1"/>
              <a:t>j</a:t>
            </a:r>
            <a:r>
              <a:rPr lang="en-US" altLang="zh-CN" sz="2800"/>
              <a:t>-th packet at time </a:t>
            </a:r>
            <a:r>
              <a:rPr lang="en-US" altLang="zh-CN" sz="2800" i="1"/>
              <a:t>t:</a:t>
            </a:r>
          </a:p>
          <a:p>
            <a:pPr lvl="1" eaLnBrk="1" hangingPunct="1"/>
            <a:r>
              <a:rPr lang="en-US" altLang="zh-CN" sz="2000"/>
              <a:t>F</a:t>
            </a:r>
            <a:r>
              <a:rPr lang="en-US" altLang="zh-CN" sz="2000" baseline="-25000"/>
              <a:t>i</a:t>
            </a:r>
            <a:r>
              <a:rPr lang="en-US" altLang="zh-CN" sz="2000"/>
              <a:t>(</a:t>
            </a:r>
            <a:r>
              <a:rPr lang="en-US" altLang="zh-CN" sz="2000" i="1"/>
              <a:t>j,t</a:t>
            </a:r>
            <a:r>
              <a:rPr lang="en-US" altLang="zh-CN" sz="2000"/>
              <a:t>)=max{F</a:t>
            </a:r>
            <a:r>
              <a:rPr lang="en-US" altLang="zh-CN" sz="2000" baseline="-25000"/>
              <a:t>i</a:t>
            </a:r>
            <a:r>
              <a:rPr lang="en-US" altLang="zh-CN" sz="2000"/>
              <a:t>(</a:t>
            </a:r>
            <a:r>
              <a:rPr lang="en-US" altLang="zh-CN" sz="2000" i="1"/>
              <a:t>j-1,t</a:t>
            </a:r>
            <a:r>
              <a:rPr lang="en-US" altLang="zh-CN" sz="2000"/>
              <a:t>),R(</a:t>
            </a:r>
            <a:r>
              <a:rPr lang="en-US" altLang="zh-CN" sz="2000" i="1"/>
              <a:t>t</a:t>
            </a:r>
            <a:r>
              <a:rPr lang="en-US" altLang="zh-CN" sz="2000"/>
              <a:t>)}+P</a:t>
            </a:r>
            <a:r>
              <a:rPr lang="en-US" altLang="zh-CN" sz="1800" baseline="-25000"/>
              <a:t>i</a:t>
            </a:r>
            <a:r>
              <a:rPr lang="en-US" altLang="zh-CN" sz="2000"/>
              <a:t>(</a:t>
            </a:r>
            <a:r>
              <a:rPr lang="en-US" altLang="zh-CN" sz="2000" i="1"/>
              <a:t>j,t</a:t>
            </a:r>
            <a:r>
              <a:rPr lang="en-US" altLang="zh-CN" sz="2000"/>
              <a:t>)/</a:t>
            </a:r>
            <a:r>
              <a:rPr lang="en-US" altLang="zh-CN" sz="2000" i="1"/>
              <a:t>w</a:t>
            </a:r>
            <a:r>
              <a:rPr lang="en-US" altLang="zh-CN" sz="2000" i="1" baseline="-25000"/>
              <a:t>i</a:t>
            </a:r>
          </a:p>
          <a:p>
            <a:pPr lvl="1" eaLnBrk="1" hangingPunct="1"/>
            <a:r>
              <a:rPr lang="en-US" altLang="zh-CN" sz="2000"/>
              <a:t>Where </a:t>
            </a:r>
          </a:p>
          <a:p>
            <a:pPr lvl="2" eaLnBrk="1" hangingPunct="1"/>
            <a:r>
              <a:rPr lang="en-US" altLang="zh-CN" sz="1900"/>
              <a:t>P</a:t>
            </a:r>
            <a:r>
              <a:rPr lang="en-US" altLang="zh-CN" sz="1700" baseline="-25000"/>
              <a:t>i</a:t>
            </a:r>
            <a:r>
              <a:rPr lang="en-US" altLang="zh-CN" sz="1900"/>
              <a:t>(</a:t>
            </a:r>
            <a:r>
              <a:rPr lang="en-US" altLang="zh-CN" sz="1900" i="1"/>
              <a:t>j,t</a:t>
            </a:r>
            <a:r>
              <a:rPr lang="en-US" altLang="zh-CN" sz="1900"/>
              <a:t>) is the size of the j-th packet </a:t>
            </a:r>
          </a:p>
          <a:p>
            <a:pPr lvl="2" eaLnBrk="1" hangingPunct="1"/>
            <a:r>
              <a:rPr lang="en-US" altLang="zh-CN" sz="1900"/>
              <a:t>Wi is flow i’s weight</a:t>
            </a:r>
          </a:p>
          <a:p>
            <a:pPr lvl="2" eaLnBrk="1" hangingPunct="1"/>
            <a:r>
              <a:rPr lang="en-US" altLang="zh-CN" sz="1900"/>
              <a:t>R(t) is the round number (virtual time): number of rounds of service completed by a bit-by-bit RR scheduler at t</a:t>
            </a:r>
          </a:p>
          <a:p>
            <a:pPr lvl="1" eaLnBrk="1" hangingPunct="1"/>
            <a:r>
              <a:rPr lang="en-US" altLang="zh-CN" sz="2000"/>
              <a:t>Usually only the F for first packet in each queue is of interest at any given time</a:t>
            </a:r>
          </a:p>
          <a:p>
            <a:pPr eaLnBrk="1" hangingPunct="1"/>
            <a:r>
              <a:rPr lang="en-US" altLang="zh-CN" sz="2800"/>
              <a:t>The scheduler will select the packet with the smallest virtual finish time. </a:t>
            </a: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26978" name="Rectangle 2"/>
          <p:cNvSpPr>
            <a:spLocks noGrp="1"/>
          </p:cNvSpPr>
          <p:nvPr>
            <p:ph type="title"/>
          </p:nvPr>
        </p:nvSpPr>
        <p:spPr/>
        <p:txBody>
          <a:bodyPr vert="horz" wrap="square" lIns="91414" tIns="45706" rIns="91414" bIns="45706" anchor="t">
            <a:spAutoFit/>
          </a:bodyPr>
          <a:lstStyle/>
          <a:p>
            <a:pPr eaLnBrk="1" hangingPunct="1"/>
            <a:r>
              <a:rPr lang="en-US" altLang="zh-CN"/>
              <a:t>Example</a:t>
            </a:r>
          </a:p>
        </p:txBody>
      </p:sp>
      <p:sp>
        <p:nvSpPr>
          <p:cNvPr id="126979" name="Rectangle 3"/>
          <p:cNvSpPr>
            <a:spLocks noGrp="1"/>
          </p:cNvSpPr>
          <p:nvPr>
            <p:ph idx="1"/>
          </p:nvPr>
        </p:nvSpPr>
        <p:spPr/>
        <p:txBody>
          <a:bodyPr vert="horz" wrap="square" lIns="91414" tIns="45706" rIns="91414" bIns="45706" anchor="t"/>
          <a:lstStyle/>
          <a:p>
            <a:pPr eaLnBrk="1" hangingPunct="1"/>
            <a:r>
              <a:rPr lang="en-US" altLang="zh-CN"/>
              <a:t>Consider the three queues with WFQ scheduling </a:t>
            </a:r>
          </a:p>
          <a:p>
            <a:pPr eaLnBrk="1" hangingPunct="1"/>
            <a:r>
              <a:rPr lang="en-US" altLang="zh-CN"/>
              <a:t>Determine the order of transmission of the three packets in the output port.</a:t>
            </a:r>
          </a:p>
          <a:p>
            <a:pPr eaLnBrk="1" hangingPunct="1"/>
            <a:endParaRPr lang="en-US" altLang="zh-CN"/>
          </a:p>
          <a:p>
            <a:pPr eaLnBrk="1" hangingPunct="1"/>
            <a:endParaRPr lang="en-US" altLang="zh-CN"/>
          </a:p>
        </p:txBody>
      </p:sp>
      <p:pic>
        <p:nvPicPr>
          <p:cNvPr id="126980" name="Picture 4"/>
          <p:cNvPicPr>
            <a:picLocks noChangeAspect="1"/>
          </p:cNvPicPr>
          <p:nvPr/>
        </p:nvPicPr>
        <p:blipFill>
          <a:blip r:embed="rId2"/>
          <a:stretch>
            <a:fillRect/>
          </a:stretch>
        </p:blipFill>
        <p:spPr>
          <a:xfrm>
            <a:off x="1524000" y="3684588"/>
            <a:ext cx="6362700" cy="3173412"/>
          </a:xfrm>
          <a:prstGeom prst="rect">
            <a:avLst/>
          </a:prstGeom>
          <a:noFill/>
          <a:ln w="9525">
            <a:noFill/>
          </a:ln>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25602" name="Rectangle 2"/>
          <p:cNvSpPr>
            <a:spLocks noGrp="1"/>
          </p:cNvSpPr>
          <p:nvPr>
            <p:ph type="title"/>
          </p:nvPr>
        </p:nvSpPr>
        <p:spPr/>
        <p:txBody>
          <a:bodyPr vert="horz" wrap="square" lIns="91414" tIns="45706" rIns="91414" bIns="45706" anchor="t">
            <a:spAutoFit/>
          </a:bodyPr>
          <a:lstStyle/>
          <a:p>
            <a:pPr eaLnBrk="1" hangingPunct="1"/>
            <a:endParaRPr lang="zh-CN" altLang="en-US"/>
          </a:p>
        </p:txBody>
      </p:sp>
      <p:sp>
        <p:nvSpPr>
          <p:cNvPr id="25603" name="Rectangle 3"/>
          <p:cNvSpPr>
            <a:spLocks noGrp="1"/>
          </p:cNvSpPr>
          <p:nvPr>
            <p:ph idx="1"/>
          </p:nvPr>
        </p:nvSpPr>
        <p:spPr/>
        <p:txBody>
          <a:bodyPr vert="horz" wrap="square" lIns="91414" tIns="45706" rIns="91414" bIns="45706" anchor="t"/>
          <a:lstStyle/>
          <a:p>
            <a:pPr eaLnBrk="1" hangingPunct="1"/>
            <a:r>
              <a:rPr lang="en-US" altLang="zh-CN"/>
              <a:t>1. QoS Definition</a:t>
            </a:r>
          </a:p>
          <a:p>
            <a:pPr eaLnBrk="1" hangingPunct="1"/>
            <a:endParaRPr lang="en-US" altLang="zh-CN"/>
          </a:p>
          <a:p>
            <a:pPr eaLnBrk="1" hangingPunct="1"/>
            <a:r>
              <a:rPr lang="en-US" altLang="zh-CN">
                <a:solidFill>
                  <a:srgbClr val="FF0000"/>
                </a:solidFill>
              </a:rPr>
              <a:t>2. QoS Metrics</a:t>
            </a:r>
          </a:p>
          <a:p>
            <a:pPr eaLnBrk="1" hangingPunct="1"/>
            <a:endParaRPr lang="en-US" altLang="zh-CN">
              <a:solidFill>
                <a:srgbClr val="FF0000"/>
              </a:solidFill>
            </a:endParaRPr>
          </a:p>
          <a:p>
            <a:pPr eaLnBrk="1" hangingPunct="1"/>
            <a:r>
              <a:rPr lang="en-US" altLang="zh-CN"/>
              <a:t>3. IP QoS</a:t>
            </a:r>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28002" name="Rectangle 2"/>
          <p:cNvSpPr>
            <a:spLocks noGrp="1"/>
          </p:cNvSpPr>
          <p:nvPr>
            <p:ph type="title"/>
          </p:nvPr>
        </p:nvSpPr>
        <p:spPr/>
        <p:txBody>
          <a:bodyPr vert="horz" wrap="square" lIns="91414" tIns="45706" rIns="91414" bIns="45706" anchor="t">
            <a:spAutoFit/>
          </a:bodyPr>
          <a:lstStyle/>
          <a:p>
            <a:pPr eaLnBrk="1" hangingPunct="1"/>
            <a:endParaRPr lang="zh-CN" altLang="en-US"/>
          </a:p>
        </p:txBody>
      </p:sp>
      <p:sp>
        <p:nvSpPr>
          <p:cNvPr id="128003" name="Rectangle 3"/>
          <p:cNvSpPr>
            <a:spLocks noGrp="1"/>
          </p:cNvSpPr>
          <p:nvPr>
            <p:ph idx="1"/>
          </p:nvPr>
        </p:nvSpPr>
        <p:spPr/>
        <p:txBody>
          <a:bodyPr vert="horz" wrap="square" lIns="91414" tIns="45706" rIns="91414" bIns="45706" anchor="t"/>
          <a:lstStyle/>
          <a:p>
            <a:pPr lvl="1" eaLnBrk="1" hangingPunct="1"/>
            <a:r>
              <a:rPr lang="en-US" altLang="zh-CN"/>
              <a:t>F</a:t>
            </a:r>
            <a:r>
              <a:rPr lang="en-US" altLang="zh-CN" baseline="-25000"/>
              <a:t>i</a:t>
            </a:r>
            <a:r>
              <a:rPr lang="en-US" altLang="zh-CN"/>
              <a:t>(</a:t>
            </a:r>
            <a:r>
              <a:rPr lang="en-US" altLang="zh-CN" i="1"/>
              <a:t>j,t</a:t>
            </a:r>
            <a:r>
              <a:rPr lang="en-US" altLang="zh-CN"/>
              <a:t>)=max{F</a:t>
            </a:r>
            <a:r>
              <a:rPr lang="en-US" altLang="zh-CN" baseline="-25000"/>
              <a:t>i</a:t>
            </a:r>
            <a:r>
              <a:rPr lang="en-US" altLang="zh-CN"/>
              <a:t>(</a:t>
            </a:r>
            <a:r>
              <a:rPr lang="en-US" altLang="zh-CN" i="1"/>
              <a:t>j-1,t</a:t>
            </a:r>
            <a:r>
              <a:rPr lang="en-US" altLang="zh-CN"/>
              <a:t>),R(</a:t>
            </a:r>
            <a:r>
              <a:rPr lang="en-US" altLang="zh-CN" i="1"/>
              <a:t>t</a:t>
            </a:r>
            <a:r>
              <a:rPr lang="en-US" altLang="zh-CN"/>
              <a:t>)}+P</a:t>
            </a:r>
            <a:r>
              <a:rPr lang="en-US" altLang="zh-CN" sz="2000" baseline="-25000"/>
              <a:t>i</a:t>
            </a:r>
            <a:r>
              <a:rPr lang="en-US" altLang="zh-CN"/>
              <a:t>(</a:t>
            </a:r>
            <a:r>
              <a:rPr lang="en-US" altLang="zh-CN" i="1"/>
              <a:t>j,t</a:t>
            </a:r>
            <a:r>
              <a:rPr lang="en-US" altLang="zh-CN"/>
              <a:t>)/</a:t>
            </a:r>
            <a:r>
              <a:rPr lang="en-US" altLang="zh-CN" i="1"/>
              <a:t>w</a:t>
            </a:r>
            <a:r>
              <a:rPr lang="en-US" altLang="zh-CN" i="1" baseline="-25000"/>
              <a:t>i</a:t>
            </a:r>
          </a:p>
          <a:p>
            <a:pPr eaLnBrk="1" hangingPunct="1"/>
            <a:r>
              <a:rPr lang="en-US" altLang="zh-CN"/>
              <a:t>At t=0</a:t>
            </a:r>
          </a:p>
          <a:p>
            <a:pPr lvl="1" eaLnBrk="1" hangingPunct="1"/>
            <a:r>
              <a:rPr lang="en-US" altLang="zh-CN"/>
              <a:t>F1(A,0)=0+30/0.1=300</a:t>
            </a:r>
          </a:p>
          <a:p>
            <a:pPr lvl="1" eaLnBrk="1" hangingPunct="1"/>
            <a:r>
              <a:rPr lang="en-US" altLang="zh-CN"/>
              <a:t>F2(B,0)=0+120/0.2=600</a:t>
            </a:r>
          </a:p>
          <a:p>
            <a:pPr lvl="1" eaLnBrk="1" hangingPunct="1"/>
            <a:r>
              <a:rPr lang="en-US" altLang="zh-CN"/>
              <a:t>F3(C,0)=0+140/0.7=200,  min, selected.</a:t>
            </a:r>
          </a:p>
          <a:p>
            <a:pPr eaLnBrk="1" hangingPunct="1"/>
            <a:r>
              <a:rPr lang="en-US" altLang="zh-CN"/>
              <a:t>After a packet arrival or departure, F is updated</a:t>
            </a:r>
          </a:p>
          <a:p>
            <a:pPr eaLnBrk="1" hangingPunct="1"/>
            <a:endParaRPr lang="en-US" altLang="zh-CN"/>
          </a:p>
          <a:p>
            <a:pPr eaLnBrk="1" hangingPunct="1"/>
            <a:endParaRPr lang="en-US" altLang="zh-CN"/>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标题 1"/>
          <p:cNvSpPr>
            <a:spLocks noGrp="1"/>
          </p:cNvSpPr>
          <p:nvPr>
            <p:ph type="title"/>
          </p:nvPr>
        </p:nvSpPr>
        <p:spPr>
          <a:xfrm>
            <a:off x="676275" y="690563"/>
            <a:ext cx="8467725" cy="669925"/>
          </a:xfrm>
        </p:spPr>
        <p:txBody>
          <a:bodyPr vert="horz" wrap="square" lIns="91414" tIns="45706" rIns="91414" bIns="45706" anchor="t">
            <a:spAutoFit/>
          </a:bodyPr>
          <a:lstStyle/>
          <a:p>
            <a:r>
              <a:rPr lang="en-US" altLang="zh-CN"/>
              <a:t>Quiz</a:t>
            </a:r>
            <a:endParaRPr lang="zh-CN" altLang="en-US"/>
          </a:p>
        </p:txBody>
      </p:sp>
      <p:sp>
        <p:nvSpPr>
          <p:cNvPr id="129026" name="内容占位符 2"/>
          <p:cNvSpPr>
            <a:spLocks noGrp="1"/>
          </p:cNvSpPr>
          <p:nvPr>
            <p:ph idx="1"/>
          </p:nvPr>
        </p:nvSpPr>
        <p:spPr/>
        <p:txBody>
          <a:bodyPr vert="horz" wrap="square" lIns="91414" tIns="45706" rIns="91414" bIns="45706" anchor="t"/>
          <a:lstStyle/>
          <a:p>
            <a:r>
              <a:rPr lang="en-US" altLang="zh-CN" sz="2800"/>
              <a:t>Consider 3 flows being serviced by a link with capacity C = 1 Mbps (ie 1 usec per bit). Assume each flow has its own queue with weights 5, 10, and 20 (bits/round).</a:t>
            </a:r>
          </a:p>
          <a:p>
            <a:pPr lvl="1"/>
            <a:r>
              <a:rPr lang="en-US" altLang="zh-CN" sz="2000"/>
              <a:t>Flow 1: pkt with 100 bits arrives at time t = 0 usec, weight = 5 " 	</a:t>
            </a:r>
          </a:p>
          <a:p>
            <a:pPr lvl="1"/>
            <a:r>
              <a:rPr lang="en-US" altLang="zh-CN" sz="2000"/>
              <a:t>Flow 2: pkt with 300 bits arrives at time t = 50 usec, weight = 10 " 	</a:t>
            </a:r>
          </a:p>
          <a:p>
            <a:pPr lvl="1"/>
            <a:r>
              <a:rPr lang="en-US" altLang="zh-CN" sz="2000"/>
              <a:t>Flow 3: pkt with 200 bits arrives at time t = 100 usec, weight = 20</a:t>
            </a:r>
            <a:endParaRPr lang="zh-CN" altLang="en-US" sz="2000"/>
          </a:p>
        </p:txBody>
      </p:sp>
      <p:sp>
        <p:nvSpPr>
          <p:cNvPr id="129027" name="幻灯片编号占位符 3"/>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29028" name="矩形 4"/>
          <p:cNvSpPr/>
          <p:nvPr/>
        </p:nvSpPr>
        <p:spPr>
          <a:xfrm>
            <a:off x="990600" y="5553075"/>
            <a:ext cx="7848600" cy="923925"/>
          </a:xfrm>
          <a:prstGeom prst="rect">
            <a:avLst/>
          </a:prstGeom>
          <a:noFill/>
          <a:ln w="9525">
            <a:noFill/>
          </a:ln>
        </p:spPr>
        <p:txBody>
          <a:bodyPr anchor="t">
            <a:spAutoFit/>
          </a:bodyPr>
          <a:lstStyle/>
          <a:p>
            <a:pPr indent="0">
              <a:spcBef>
                <a:spcPct val="50000"/>
              </a:spcBef>
            </a:pPr>
            <a:r>
              <a:rPr lang="en-US" altLang="zh-CN" sz="1800">
                <a:latin typeface="Arial" panose="020B0604020202090204" pitchFamily="34" charset="0"/>
                <a:ea typeface="SimSun" pitchFamily="2" charset="-122"/>
              </a:rPr>
              <a:t>What are the departure times of the last bit in each flow, first expressed in Rounds (Virtual-Time), and then expressed in Real-Time ?</a:t>
            </a:r>
            <a:endParaRPr lang="zh-CN" altLang="en-US" sz="1800">
              <a:latin typeface="Arial" panose="020B0604020202090204" pitchFamily="34" charset="0"/>
              <a:ea typeface="SimSun" pitchFamily="2" charset="-122"/>
            </a:endParaRP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标题 1"/>
          <p:cNvSpPr>
            <a:spLocks noGrp="1"/>
          </p:cNvSpPr>
          <p:nvPr>
            <p:ph type="title"/>
          </p:nvPr>
        </p:nvSpPr>
        <p:spPr>
          <a:xfrm>
            <a:off x="676275" y="690563"/>
            <a:ext cx="8467725" cy="669925"/>
          </a:xfrm>
        </p:spPr>
        <p:txBody>
          <a:bodyPr vert="horz" wrap="square" lIns="91414" tIns="45706" rIns="91414" bIns="45706" anchor="t">
            <a:spAutoFit/>
          </a:bodyPr>
          <a:lstStyle/>
          <a:p>
            <a:r>
              <a:rPr lang="en-US" altLang="zh-CN"/>
              <a:t>Solution</a:t>
            </a:r>
            <a:endParaRPr lang="zh-CN" altLang="en-US"/>
          </a:p>
        </p:txBody>
      </p:sp>
      <p:sp>
        <p:nvSpPr>
          <p:cNvPr id="130050" name="幻灯片编号占位符 3"/>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pic>
        <p:nvPicPr>
          <p:cNvPr id="130051" name="图片 5"/>
          <p:cNvPicPr>
            <a:picLocks noChangeAspect="1"/>
          </p:cNvPicPr>
          <p:nvPr/>
        </p:nvPicPr>
        <p:blipFill>
          <a:blip r:embed="rId2"/>
          <a:stretch>
            <a:fillRect/>
          </a:stretch>
        </p:blipFill>
        <p:spPr>
          <a:xfrm>
            <a:off x="508000" y="1574800"/>
            <a:ext cx="8128000" cy="3708400"/>
          </a:xfrm>
          <a:prstGeom prst="rect">
            <a:avLst/>
          </a:prstGeom>
          <a:noFill/>
          <a:ln w="9525">
            <a:noFill/>
          </a:ln>
        </p:spPr>
      </p:pic>
      <p:sp>
        <p:nvSpPr>
          <p:cNvPr id="130052" name="矩形 6"/>
          <p:cNvSpPr/>
          <p:nvPr/>
        </p:nvSpPr>
        <p:spPr>
          <a:xfrm>
            <a:off x="228600" y="5486400"/>
            <a:ext cx="8153400" cy="369888"/>
          </a:xfrm>
          <a:prstGeom prst="rect">
            <a:avLst/>
          </a:prstGeom>
          <a:noFill/>
          <a:ln w="9525">
            <a:noFill/>
          </a:ln>
        </p:spPr>
        <p:txBody>
          <a:bodyPr anchor="t">
            <a:spAutoFit/>
          </a:bodyPr>
          <a:lstStyle/>
          <a:p>
            <a:pPr indent="0" algn="r">
              <a:spcBef>
                <a:spcPct val="50000"/>
              </a:spcBef>
            </a:pPr>
            <a:r>
              <a:rPr lang="en-US" altLang="zh-CN" sz="1800">
                <a:latin typeface="Arial" panose="020B0604020202090204" pitchFamily="34" charset="0"/>
                <a:ea typeface="SimSun" pitchFamily="2" charset="-122"/>
              </a:rPr>
              <a:t> Assume new flows arrive at the beginning of a round, for simplicity.</a:t>
            </a:r>
            <a:endParaRPr lang="zh-CN" altLang="en-US" sz="1800">
              <a:latin typeface="Arial" panose="020B0604020202090204" pitchFamily="34" charset="0"/>
              <a:ea typeface="SimSun" pitchFamily="2" charset="-122"/>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31074" name="Rectangle 2"/>
          <p:cNvSpPr>
            <a:spLocks noGrp="1"/>
          </p:cNvSpPr>
          <p:nvPr>
            <p:ph type="title"/>
          </p:nvPr>
        </p:nvSpPr>
        <p:spPr/>
        <p:txBody>
          <a:bodyPr vert="horz" wrap="square" lIns="91414" tIns="45706" rIns="91414" bIns="45706" anchor="t">
            <a:spAutoFit/>
          </a:bodyPr>
          <a:lstStyle/>
          <a:p>
            <a:pPr eaLnBrk="1" hangingPunct="1"/>
            <a:r>
              <a:rPr lang="en-US" altLang="zh-CN"/>
              <a:t>Class-Based WFQ (CB WFQ)</a:t>
            </a:r>
            <a:endParaRPr lang="en-US" altLang="zh-CN" b="0"/>
          </a:p>
        </p:txBody>
      </p:sp>
      <p:sp>
        <p:nvSpPr>
          <p:cNvPr id="131075" name="Rectangle 3"/>
          <p:cNvSpPr>
            <a:spLocks noGrp="1"/>
          </p:cNvSpPr>
          <p:nvPr>
            <p:ph idx="1"/>
          </p:nvPr>
        </p:nvSpPr>
        <p:spPr/>
        <p:txBody>
          <a:bodyPr vert="horz" wrap="square" lIns="91414" tIns="45706" rIns="91414" bIns="45706" anchor="t"/>
          <a:lstStyle/>
          <a:p>
            <a:pPr eaLnBrk="1" hangingPunct="1"/>
            <a:r>
              <a:rPr lang="en-US" altLang="zh-CN"/>
              <a:t>CB WFQ is similar to WRR</a:t>
            </a:r>
          </a:p>
          <a:p>
            <a:pPr eaLnBrk="1" hangingPunct="1"/>
            <a:endParaRPr lang="en-US" altLang="zh-CN"/>
          </a:p>
          <a:p>
            <a:pPr eaLnBrk="1" hangingPunct="1"/>
            <a:r>
              <a:rPr lang="en-US" altLang="zh-CN"/>
              <a:t>The input traffic flows are grouped into </a:t>
            </a:r>
            <a:r>
              <a:rPr lang="en-US" altLang="zh-CN" i="1"/>
              <a:t>m </a:t>
            </a:r>
            <a:r>
              <a:rPr lang="en-US" altLang="zh-CN"/>
              <a:t>classes</a:t>
            </a:r>
          </a:p>
          <a:p>
            <a:pPr eaLnBrk="1" hangingPunct="1"/>
            <a:r>
              <a:rPr lang="en-US" altLang="zh-CN"/>
              <a:t>the output port bandwidth is distributed to the </a:t>
            </a:r>
            <a:r>
              <a:rPr lang="en-US" altLang="zh-CN" i="1"/>
              <a:t>m </a:t>
            </a:r>
            <a:r>
              <a:rPr lang="en-US" altLang="zh-CN"/>
              <a:t>classes according to the appropriate weights determined by the bandwidth requirements of the </a:t>
            </a:r>
            <a:r>
              <a:rPr lang="en-US" altLang="zh-CN" i="1"/>
              <a:t>m </a:t>
            </a:r>
            <a:r>
              <a:rPr lang="en-US" altLang="zh-CN"/>
              <a:t>classes</a:t>
            </a:r>
          </a:p>
          <a:p>
            <a:pPr eaLnBrk="1" hangingPunct="1"/>
            <a:endParaRPr lang="en-US" altLang="zh-CN"/>
          </a:p>
          <a:p>
            <a:pPr eaLnBrk="1" hangingPunct="1"/>
            <a:endParaRPr lang="en-US" altLang="zh-CN"/>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676275" y="690563"/>
            <a:ext cx="8467725" cy="669925"/>
          </a:xfrm>
        </p:spPr>
        <p:txBody>
          <a:bodyPr vert="horz" wrap="square" lIns="91414" tIns="45706" rIns="91414" bIns="45706" anchor="t">
            <a:spAutoFit/>
          </a:bodyPr>
          <a:lstStyle/>
          <a:p>
            <a:r>
              <a:rPr lang="en-US" altLang="zh-CN"/>
              <a:t>CB-WFQ vs WFQ</a:t>
            </a:r>
            <a:endParaRPr lang="zh-CN" altLang="en-US"/>
          </a:p>
        </p:txBody>
      </p:sp>
      <p:sp>
        <p:nvSpPr>
          <p:cNvPr id="132098" name="内容占位符 2"/>
          <p:cNvSpPr>
            <a:spLocks noGrp="1"/>
          </p:cNvSpPr>
          <p:nvPr>
            <p:ph idx="1"/>
          </p:nvPr>
        </p:nvSpPr>
        <p:spPr/>
        <p:txBody>
          <a:bodyPr vert="horz" wrap="square" lIns="91414" tIns="45706" rIns="91414" bIns="45706" anchor="t"/>
          <a:lstStyle/>
          <a:p>
            <a:r>
              <a:rPr lang="en-US" altLang="zh-CN" sz="2800" b="1"/>
              <a:t>CBWFQ </a:t>
            </a:r>
            <a:r>
              <a:rPr lang="en-US" altLang="zh-CN" sz="2800"/>
              <a:t>extends the WFQ functionality by providing support for user-defined </a:t>
            </a:r>
            <a:r>
              <a:rPr lang="en-US" altLang="zh-CN" sz="2800" b="1"/>
              <a:t>traffic classes </a:t>
            </a:r>
            <a:r>
              <a:rPr lang="en-US" altLang="zh-CN" sz="2800"/>
              <a:t>instead of individual flows.</a:t>
            </a:r>
          </a:p>
          <a:p>
            <a:r>
              <a:rPr lang="en-US" altLang="zh-CN" sz="2800"/>
              <a:t>IP doesn’t have any easy way to specify flows. Therefore, classes are defined by a match criteria on packet headers which include: </a:t>
            </a:r>
          </a:p>
          <a:p>
            <a:pPr lvl="1"/>
            <a:r>
              <a:rPr lang="en-US" altLang="zh-CN" sz="2000"/>
              <a:t>  Protocols (TCP, UDP, RTP, etc) </a:t>
            </a:r>
          </a:p>
          <a:p>
            <a:pPr lvl="1"/>
            <a:r>
              <a:rPr lang="en-US" altLang="zh-CN" sz="2000"/>
              <a:t>IP addresses </a:t>
            </a:r>
          </a:p>
          <a:p>
            <a:pPr lvl="1"/>
            <a:r>
              <a:rPr lang="en-US" altLang="zh-CN" sz="2000"/>
              <a:t> TCP and UDP ports</a:t>
            </a:r>
            <a:endParaRPr lang="zh-CN" altLang="en-US" sz="2000"/>
          </a:p>
        </p:txBody>
      </p:sp>
      <p:sp>
        <p:nvSpPr>
          <p:cNvPr id="132099" name="幻灯片编号占位符 3"/>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33122" name="Rectangle 2"/>
          <p:cNvSpPr>
            <a:spLocks noGrp="1"/>
          </p:cNvSpPr>
          <p:nvPr>
            <p:ph type="title"/>
          </p:nvPr>
        </p:nvSpPr>
        <p:spPr/>
        <p:txBody>
          <a:bodyPr vert="horz" wrap="square" lIns="91414" tIns="45706" rIns="91414" bIns="45706" anchor="t">
            <a:spAutoFit/>
          </a:bodyPr>
          <a:lstStyle/>
          <a:p>
            <a:pPr eaLnBrk="1" hangingPunct="1"/>
            <a:r>
              <a:rPr lang="en-US" altLang="zh-CN"/>
              <a:t>WRR vs CB-WFQ</a:t>
            </a:r>
          </a:p>
        </p:txBody>
      </p:sp>
      <p:sp>
        <p:nvSpPr>
          <p:cNvPr id="133123" name="Rectangle 3"/>
          <p:cNvSpPr>
            <a:spLocks noGrp="1"/>
          </p:cNvSpPr>
          <p:nvPr>
            <p:ph idx="1"/>
          </p:nvPr>
        </p:nvSpPr>
        <p:spPr/>
        <p:txBody>
          <a:bodyPr vert="horz" wrap="square" lIns="91414" tIns="45706" rIns="91414" bIns="45706" anchor="t"/>
          <a:lstStyle/>
          <a:p>
            <a:pPr eaLnBrk="1" hangingPunct="1"/>
            <a:r>
              <a:rPr lang="en-US" altLang="zh-CN"/>
              <a:t>The difference is within each class. </a:t>
            </a:r>
          </a:p>
          <a:p>
            <a:pPr eaLnBrk="1" hangingPunct="1"/>
            <a:endParaRPr lang="en-US" altLang="zh-CN"/>
          </a:p>
          <a:p>
            <a:pPr eaLnBrk="1" hangingPunct="1"/>
            <a:r>
              <a:rPr lang="en-US" altLang="zh-CN"/>
              <a:t>In the CB WFQ, within a class, individual flows are scheduled by the WFQ, </a:t>
            </a:r>
          </a:p>
          <a:p>
            <a:pPr eaLnBrk="1" hangingPunct="1"/>
            <a:r>
              <a:rPr lang="en-US" altLang="zh-CN"/>
              <a:t>whereas in the WRR, they are scheduled by the FQ.</a:t>
            </a:r>
          </a:p>
          <a:p>
            <a:pPr eaLnBrk="1" hangingPunct="1"/>
            <a:endParaRPr lang="en-US" altLang="zh-CN"/>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34146" name="Rectangle 2"/>
          <p:cNvSpPr>
            <a:spLocks noGrp="1"/>
          </p:cNvSpPr>
          <p:nvPr>
            <p:ph type="title"/>
          </p:nvPr>
        </p:nvSpPr>
        <p:spPr/>
        <p:txBody>
          <a:bodyPr vert="horz" wrap="square" lIns="91414" tIns="45706" rIns="91414" bIns="45706" anchor="t">
            <a:spAutoFit/>
          </a:bodyPr>
          <a:lstStyle/>
          <a:p>
            <a:pPr eaLnBrk="1" hangingPunct="1"/>
            <a:endParaRPr lang="zh-CN" altLang="en-US"/>
          </a:p>
        </p:txBody>
      </p:sp>
      <p:sp>
        <p:nvSpPr>
          <p:cNvPr id="134147" name="Rectangle 3"/>
          <p:cNvSpPr>
            <a:spLocks noGrp="1"/>
          </p:cNvSpPr>
          <p:nvPr>
            <p:ph idx="1"/>
          </p:nvPr>
        </p:nvSpPr>
        <p:spPr/>
        <p:txBody>
          <a:bodyPr vert="horz" wrap="square" lIns="91414" tIns="45706" rIns="91414" bIns="45706" anchor="t"/>
          <a:lstStyle/>
          <a:p>
            <a:pPr eaLnBrk="1" hangingPunct="1"/>
            <a:endParaRPr lang="zh-CN" altLang="en-US"/>
          </a:p>
        </p:txBody>
      </p:sp>
      <p:pic>
        <p:nvPicPr>
          <p:cNvPr id="134148" name="Picture 4"/>
          <p:cNvPicPr>
            <a:picLocks noChangeAspect="1"/>
          </p:cNvPicPr>
          <p:nvPr/>
        </p:nvPicPr>
        <p:blipFill>
          <a:blip r:embed="rId2"/>
          <a:stretch>
            <a:fillRect/>
          </a:stretch>
        </p:blipFill>
        <p:spPr>
          <a:xfrm>
            <a:off x="762000" y="609600"/>
            <a:ext cx="7467600" cy="5926138"/>
          </a:xfrm>
          <a:prstGeom prst="rect">
            <a:avLst/>
          </a:prstGeom>
          <a:noFill/>
          <a:ln w="9525">
            <a:noFill/>
          </a:ln>
        </p:spPr>
      </p:pic>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pic>
        <p:nvPicPr>
          <p:cNvPr id="135170" name="Picture 4"/>
          <p:cNvPicPr>
            <a:picLocks noChangeAspect="1"/>
          </p:cNvPicPr>
          <p:nvPr/>
        </p:nvPicPr>
        <p:blipFill>
          <a:blip r:embed="rId2"/>
          <a:stretch>
            <a:fillRect/>
          </a:stretch>
        </p:blipFill>
        <p:spPr>
          <a:xfrm>
            <a:off x="1676400" y="2667000"/>
            <a:ext cx="5791200" cy="1436688"/>
          </a:xfrm>
          <a:prstGeom prst="rect">
            <a:avLst/>
          </a:prstGeom>
          <a:noFill/>
          <a:ln w="9525">
            <a:noFill/>
          </a:ln>
        </p:spPr>
      </p:pic>
      <p:sp>
        <p:nvSpPr>
          <p:cNvPr id="135171" name="Rectangle 2"/>
          <p:cNvSpPr>
            <a:spLocks noGrp="1"/>
          </p:cNvSpPr>
          <p:nvPr>
            <p:ph type="title"/>
          </p:nvPr>
        </p:nvSpPr>
        <p:spPr/>
        <p:txBody>
          <a:bodyPr vert="horz" wrap="square" lIns="91414" tIns="45706" rIns="91414" bIns="45706" anchor="t">
            <a:spAutoFit/>
          </a:bodyPr>
          <a:lstStyle/>
          <a:p>
            <a:pPr eaLnBrk="1" hangingPunct="1"/>
            <a:endParaRPr lang="zh-CN" altLang="en-US"/>
          </a:p>
        </p:txBody>
      </p:sp>
      <p:sp>
        <p:nvSpPr>
          <p:cNvPr id="135172" name="Rectangle 3"/>
          <p:cNvSpPr>
            <a:spLocks noGrp="1"/>
          </p:cNvSpPr>
          <p:nvPr>
            <p:ph idx="1"/>
          </p:nvPr>
        </p:nvSpPr>
        <p:spPr/>
        <p:txBody>
          <a:bodyPr vert="horz" wrap="square" lIns="91414" tIns="45706" rIns="91414" bIns="45706" anchor="t"/>
          <a:lstStyle/>
          <a:p>
            <a:pPr eaLnBrk="1" hangingPunct="1"/>
            <a:r>
              <a:rPr lang="en-US" altLang="zh-CN" sz="2800"/>
              <a:t>Denote the number of WFQ’s in Class </a:t>
            </a:r>
            <a:r>
              <a:rPr lang="en-US" altLang="zh-CN" sz="2800" i="1"/>
              <a:t>i </a:t>
            </a:r>
            <a:r>
              <a:rPr lang="en-US" altLang="zh-CN" sz="2800"/>
              <a:t>by then, the total number of WFQ’s in the CB WFQ scheduling is given by the following:</a:t>
            </a:r>
          </a:p>
          <a:p>
            <a:pPr eaLnBrk="1" hangingPunct="1"/>
            <a:endParaRPr lang="en-US" altLang="zh-CN" sz="2800"/>
          </a:p>
          <a:p>
            <a:pPr eaLnBrk="1" hangingPunct="1"/>
            <a:endParaRPr lang="en-US" altLang="zh-CN" sz="2800"/>
          </a:p>
          <a:p>
            <a:pPr eaLnBrk="1" hangingPunct="1"/>
            <a:r>
              <a:rPr lang="en-US" altLang="zh-CN" sz="2800"/>
              <a:t>The bandwidth allocated to Class </a:t>
            </a:r>
            <a:r>
              <a:rPr lang="en-US" altLang="zh-CN" sz="2800" i="1"/>
              <a:t>i </a:t>
            </a:r>
            <a:r>
              <a:rPr lang="en-US" altLang="zh-CN" sz="2800"/>
              <a:t>is further distributed among the Ni queues within Class </a:t>
            </a:r>
            <a:r>
              <a:rPr lang="en-US" altLang="zh-CN" sz="2800" i="1"/>
              <a:t>i </a:t>
            </a:r>
            <a:r>
              <a:rPr lang="en-US" altLang="zh-CN" sz="2800"/>
              <a:t>according to appropriate weights, The weight given to WFQ </a:t>
            </a:r>
            <a:r>
              <a:rPr lang="en-US" altLang="zh-CN" sz="2800" i="1"/>
              <a:t>j </a:t>
            </a:r>
            <a:r>
              <a:rPr lang="en-US" altLang="zh-CN" sz="2800"/>
              <a:t>in Class </a:t>
            </a:r>
            <a:r>
              <a:rPr lang="en-US" altLang="zh-CN" sz="2800" i="1"/>
              <a:t>i </a:t>
            </a:r>
            <a:r>
              <a:rPr lang="en-US" altLang="zh-CN" sz="2800"/>
              <a:t>is given by</a:t>
            </a:r>
          </a:p>
          <a:p>
            <a:pPr lvl="1" eaLnBrk="1" hangingPunct="1"/>
            <a:r>
              <a:rPr lang="en-US" altLang="zh-CN" sz="2000"/>
              <a:t>Class</a:t>
            </a:r>
            <a:r>
              <a:rPr lang="en-US" altLang="zh-CN" sz="2000" i="1"/>
              <a:t> i</a:t>
            </a:r>
            <a:r>
              <a:rPr lang="en-US" altLang="zh-CN" sz="2000"/>
              <a:t>’s percentage * </a:t>
            </a:r>
            <a:r>
              <a:rPr lang="en-US" altLang="zh-CN" sz="2000" i="1"/>
              <a:t> j</a:t>
            </a:r>
            <a:r>
              <a:rPr lang="en-US" altLang="zh-CN" sz="2000"/>
              <a:t>’s percentage in class </a:t>
            </a:r>
            <a:r>
              <a:rPr lang="en-US" altLang="zh-CN" sz="2000" i="1"/>
              <a:t>i</a:t>
            </a:r>
            <a:r>
              <a:rPr lang="en-US" altLang="zh-CN" sz="2000"/>
              <a:t>  </a:t>
            </a:r>
          </a:p>
          <a:p>
            <a:pPr lvl="1" eaLnBrk="1" hangingPunct="1"/>
            <a:endParaRPr lang="en-US" altLang="zh-CN" sz="2000"/>
          </a:p>
          <a:p>
            <a:pPr lvl="1" eaLnBrk="1" hangingPunct="1"/>
            <a:endParaRPr lang="en-US" altLang="zh-CN" sz="2000"/>
          </a:p>
          <a:p>
            <a:pPr eaLnBrk="1" hangingPunct="1"/>
            <a:endParaRPr lang="en-US" altLang="zh-CN" sz="2800"/>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36194" name="Rectangle 2"/>
          <p:cNvSpPr>
            <a:spLocks noGrp="1"/>
          </p:cNvSpPr>
          <p:nvPr>
            <p:ph type="title"/>
          </p:nvPr>
        </p:nvSpPr>
        <p:spPr/>
        <p:txBody>
          <a:bodyPr vert="horz" wrap="square" lIns="91414" tIns="45706" rIns="91414" bIns="45706" anchor="t">
            <a:spAutoFit/>
          </a:bodyPr>
          <a:lstStyle/>
          <a:p>
            <a:pPr eaLnBrk="1" hangingPunct="1"/>
            <a:r>
              <a:rPr lang="en-US" altLang="zh-CN"/>
              <a:t>Packet Scheduling Summary</a:t>
            </a:r>
          </a:p>
        </p:txBody>
      </p:sp>
      <p:sp>
        <p:nvSpPr>
          <p:cNvPr id="136195" name="Rectangle 3"/>
          <p:cNvSpPr>
            <a:spLocks noGrp="1"/>
          </p:cNvSpPr>
          <p:nvPr>
            <p:ph idx="1"/>
          </p:nvPr>
        </p:nvSpPr>
        <p:spPr/>
        <p:txBody>
          <a:bodyPr vert="horz" wrap="square" lIns="91414" tIns="45706" rIns="91414" bIns="45706" anchor="t"/>
          <a:lstStyle/>
          <a:p>
            <a:pPr eaLnBrk="1" hangingPunct="1"/>
            <a:r>
              <a:rPr lang="en-US" altLang="zh-CN"/>
              <a:t>First-in-first-out (FIFO)</a:t>
            </a:r>
          </a:p>
          <a:p>
            <a:pPr eaLnBrk="1" hangingPunct="1"/>
            <a:r>
              <a:rPr lang="en-US" altLang="zh-CN"/>
              <a:t>Priority queuing (PQ)</a:t>
            </a:r>
          </a:p>
          <a:p>
            <a:pPr eaLnBrk="1" hangingPunct="1"/>
            <a:r>
              <a:rPr lang="en-US" altLang="zh-CN"/>
              <a:t>Fair queuing (FQ)</a:t>
            </a:r>
          </a:p>
          <a:p>
            <a:pPr eaLnBrk="1" hangingPunct="1"/>
            <a:r>
              <a:rPr lang="en-US" altLang="zh-CN"/>
              <a:t>Weighted Round Robin (WRR)</a:t>
            </a:r>
          </a:p>
          <a:p>
            <a:pPr eaLnBrk="1" hangingPunct="1"/>
            <a:r>
              <a:rPr lang="en-US" altLang="zh-CN"/>
              <a:t>Weighted Fair Queuing (WFQ)</a:t>
            </a:r>
          </a:p>
          <a:p>
            <a:pPr eaLnBrk="1" hangingPunct="1"/>
            <a:r>
              <a:rPr lang="en-US" altLang="zh-CN"/>
              <a:t>Class-Based WFQ</a:t>
            </a:r>
          </a:p>
          <a:p>
            <a:pPr eaLnBrk="1" hangingPunct="1"/>
            <a:endParaRPr lang="en-US" altLang="zh-CN"/>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37218" name="Rectangle 2"/>
          <p:cNvSpPr>
            <a:spLocks noGrp="1"/>
          </p:cNvSpPr>
          <p:nvPr>
            <p:ph type="title"/>
          </p:nvPr>
        </p:nvSpPr>
        <p:spPr/>
        <p:txBody>
          <a:bodyPr vert="horz" wrap="square" lIns="91414" tIns="45706" rIns="91414" bIns="45706" anchor="t">
            <a:spAutoFit/>
          </a:bodyPr>
          <a:lstStyle/>
          <a:p>
            <a:pPr eaLnBrk="1" hangingPunct="1"/>
            <a:r>
              <a:rPr lang="en-US" altLang="zh-CN"/>
              <a:t>TRAFFIC SHAPING</a:t>
            </a:r>
            <a:endParaRPr lang="en-US" altLang="zh-CN" b="0"/>
          </a:p>
        </p:txBody>
      </p:sp>
      <p:sp>
        <p:nvSpPr>
          <p:cNvPr id="137219" name="Rectangle 3"/>
          <p:cNvSpPr>
            <a:spLocks noGrp="1"/>
          </p:cNvSpPr>
          <p:nvPr>
            <p:ph idx="1"/>
          </p:nvPr>
        </p:nvSpPr>
        <p:spPr/>
        <p:txBody>
          <a:bodyPr vert="horz" wrap="square" lIns="91414" tIns="45706" rIns="91414" bIns="45706" anchor="t"/>
          <a:lstStyle/>
          <a:p>
            <a:pPr eaLnBrk="1" hangingPunct="1"/>
            <a:r>
              <a:rPr lang="en-US" altLang="zh-CN"/>
              <a:t>to change the rate of incoming traffic flow to regulate the rate in such a way that the outgoing traffic flow behaves more smoothly.</a:t>
            </a:r>
          </a:p>
          <a:p>
            <a:pPr eaLnBrk="1" hangingPunct="1"/>
            <a:endParaRPr lang="en-US" altLang="zh-CN"/>
          </a:p>
          <a:p>
            <a:pPr eaLnBrk="1" hangingPunct="1"/>
            <a:r>
              <a:rPr lang="en-US" altLang="zh-CN"/>
              <a:t>If the incoming traffic is highly bursty, it needs to be buffered so that the output of the buffer is less bursty and smoother.</a:t>
            </a:r>
          </a:p>
          <a:p>
            <a:pPr eaLnBrk="1" hangingPunct="1"/>
            <a:endParaRPr lang="en-US" altLang="zh-CN"/>
          </a:p>
          <a:p>
            <a:pPr eaLnBrk="1" hangingPunct="1"/>
            <a:endParaRPr lang="en-US" altLang="zh-CN"/>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26626" name="Rectangle 2"/>
          <p:cNvSpPr>
            <a:spLocks noGrp="1"/>
          </p:cNvSpPr>
          <p:nvPr>
            <p:ph type="title"/>
          </p:nvPr>
        </p:nvSpPr>
        <p:spPr/>
        <p:txBody>
          <a:bodyPr vert="horz" wrap="square" lIns="91414" tIns="45706" rIns="91414" bIns="45706" anchor="t">
            <a:spAutoFit/>
          </a:bodyPr>
          <a:lstStyle/>
          <a:p>
            <a:pPr eaLnBrk="1" hangingPunct="1"/>
            <a:r>
              <a:rPr lang="en-US" altLang="zh-CN"/>
              <a:t>QoS Metrics</a:t>
            </a:r>
          </a:p>
        </p:txBody>
      </p:sp>
      <p:sp>
        <p:nvSpPr>
          <p:cNvPr id="26627" name="Rectangle 3"/>
          <p:cNvSpPr>
            <a:spLocks noGrp="1"/>
          </p:cNvSpPr>
          <p:nvPr>
            <p:ph idx="1"/>
          </p:nvPr>
        </p:nvSpPr>
        <p:spPr/>
        <p:txBody>
          <a:bodyPr vert="horz" wrap="square" lIns="91414" tIns="45706" rIns="91414" bIns="45706" anchor="t"/>
          <a:lstStyle/>
          <a:p>
            <a:pPr eaLnBrk="1" hangingPunct="1"/>
            <a:r>
              <a:rPr lang="en-US" altLang="zh-CN"/>
              <a:t>Subjective</a:t>
            </a:r>
          </a:p>
          <a:p>
            <a:pPr lvl="1" eaLnBrk="1" hangingPunct="1"/>
            <a:r>
              <a:rPr lang="en-US" altLang="zh-CN"/>
              <a:t>MOS (Mean Option Score)</a:t>
            </a:r>
          </a:p>
          <a:p>
            <a:pPr eaLnBrk="1" hangingPunct="1"/>
            <a:r>
              <a:rPr lang="en-US" altLang="zh-CN"/>
              <a:t>Objective</a:t>
            </a:r>
          </a:p>
          <a:p>
            <a:pPr lvl="1" eaLnBrk="1" hangingPunct="1"/>
            <a:r>
              <a:rPr lang="en-US" altLang="zh-CN"/>
              <a:t>Loss</a:t>
            </a:r>
          </a:p>
          <a:p>
            <a:pPr lvl="1" eaLnBrk="1" hangingPunct="1"/>
            <a:r>
              <a:rPr lang="en-US" altLang="zh-CN"/>
              <a:t>Delay</a:t>
            </a:r>
          </a:p>
          <a:p>
            <a:pPr lvl="1" eaLnBrk="1" hangingPunct="1"/>
            <a:r>
              <a:rPr lang="en-US" altLang="zh-CN"/>
              <a:t>Jitter</a:t>
            </a:r>
          </a:p>
          <a:p>
            <a:pPr lvl="1" eaLnBrk="1" hangingPunct="1"/>
            <a:r>
              <a:rPr lang="en-US" altLang="zh-CN"/>
              <a:t>Throughput</a:t>
            </a:r>
          </a:p>
          <a:p>
            <a:pPr lvl="1" eaLnBrk="1" hangingPunct="1"/>
            <a:r>
              <a:rPr lang="en-US" altLang="zh-CN"/>
              <a:t>…</a:t>
            </a:r>
          </a:p>
          <a:p>
            <a:pPr lvl="1" eaLnBrk="1" hangingPunct="1"/>
            <a:endParaRPr lang="en-US" altLang="zh-CN"/>
          </a:p>
          <a:p>
            <a:pPr lvl="1" eaLnBrk="1" hangingPunct="1"/>
            <a:endParaRPr lang="en-US" altLang="zh-CN"/>
          </a:p>
          <a:p>
            <a:pPr eaLnBrk="1" hangingPunct="1"/>
            <a:endParaRPr lang="en-US" altLang="zh-CN"/>
          </a:p>
          <a:p>
            <a:pPr eaLnBrk="1" hangingPunct="1"/>
            <a:endParaRPr lang="en-US" altLang="zh-CN"/>
          </a:p>
          <a:p>
            <a:pPr eaLnBrk="1" hangingPunct="1"/>
            <a:endParaRPr lang="en-US" altLang="zh-CN"/>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38242" name="Rectangle 2"/>
          <p:cNvSpPr>
            <a:spLocks noGrp="1"/>
          </p:cNvSpPr>
          <p:nvPr>
            <p:ph type="title"/>
          </p:nvPr>
        </p:nvSpPr>
        <p:spPr/>
        <p:txBody>
          <a:bodyPr vert="horz" wrap="square" lIns="91414" tIns="45706" rIns="91414" bIns="45706" anchor="t">
            <a:spAutoFit/>
          </a:bodyPr>
          <a:lstStyle/>
          <a:p>
            <a:pPr eaLnBrk="1" hangingPunct="1"/>
            <a:r>
              <a:rPr lang="en-US" altLang="zh-CN" b="0"/>
              <a:t>Traffic shaper</a:t>
            </a:r>
          </a:p>
        </p:txBody>
      </p:sp>
      <p:sp>
        <p:nvSpPr>
          <p:cNvPr id="138243" name="Rectangle 3"/>
          <p:cNvSpPr>
            <a:spLocks noGrp="1"/>
          </p:cNvSpPr>
          <p:nvPr>
            <p:ph idx="1"/>
          </p:nvPr>
        </p:nvSpPr>
        <p:spPr/>
        <p:txBody>
          <a:bodyPr vert="horz" wrap="square" lIns="91414" tIns="45706" rIns="91414" bIns="45706" anchor="t"/>
          <a:lstStyle/>
          <a:p>
            <a:pPr eaLnBrk="1" hangingPunct="1"/>
            <a:r>
              <a:rPr lang="en-US" altLang="zh-CN"/>
              <a:t>Two types</a:t>
            </a:r>
          </a:p>
          <a:p>
            <a:pPr lvl="1" eaLnBrk="1" hangingPunct="1"/>
            <a:r>
              <a:rPr lang="en-US" altLang="zh-CN"/>
              <a:t>Pure traffic shaper </a:t>
            </a:r>
          </a:p>
          <a:p>
            <a:pPr lvl="1" eaLnBrk="1" hangingPunct="1"/>
            <a:r>
              <a:rPr lang="en-US" altLang="zh-CN"/>
              <a:t>Token bucket traffic shaper</a:t>
            </a:r>
          </a:p>
          <a:p>
            <a:pPr eaLnBrk="1" hangingPunct="1"/>
            <a:endParaRPr lang="en-US" altLang="zh-CN"/>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39266" name="Rectangle 2"/>
          <p:cNvSpPr>
            <a:spLocks noGrp="1"/>
          </p:cNvSpPr>
          <p:nvPr>
            <p:ph type="title"/>
          </p:nvPr>
        </p:nvSpPr>
        <p:spPr/>
        <p:txBody>
          <a:bodyPr vert="horz" wrap="square" lIns="91414" tIns="45706" rIns="91414" bIns="45706" anchor="t">
            <a:spAutoFit/>
          </a:bodyPr>
          <a:lstStyle/>
          <a:p>
            <a:pPr eaLnBrk="1" hangingPunct="1"/>
            <a:r>
              <a:rPr lang="en-US" altLang="zh-CN"/>
              <a:t>Pure traffic shaper </a:t>
            </a:r>
          </a:p>
        </p:txBody>
      </p:sp>
      <p:sp>
        <p:nvSpPr>
          <p:cNvPr id="139267" name="Rectangle 3"/>
          <p:cNvSpPr>
            <a:spLocks noGrp="1"/>
          </p:cNvSpPr>
          <p:nvPr>
            <p:ph idx="1"/>
          </p:nvPr>
        </p:nvSpPr>
        <p:spPr>
          <a:xfrm>
            <a:off x="1085850" y="1679575"/>
            <a:ext cx="4476750" cy="4665663"/>
          </a:xfrm>
        </p:spPr>
        <p:txBody>
          <a:bodyPr vert="horz" wrap="square" lIns="91414" tIns="45706" rIns="91414" bIns="45706" anchor="t"/>
          <a:lstStyle/>
          <a:p>
            <a:pPr eaLnBrk="1" hangingPunct="1"/>
            <a:r>
              <a:rPr lang="en-US" altLang="zh-CN" sz="2800"/>
              <a:t>Incoming packets are put into a buffer, or a “bucket,” with depth </a:t>
            </a:r>
            <a:r>
              <a:rPr lang="en-US" altLang="zh-CN" sz="2800" i="1"/>
              <a:t>d, </a:t>
            </a:r>
            <a:r>
              <a:rPr lang="en-US" altLang="zh-CN" sz="2800"/>
              <a:t>and are sent out on the outgoing link at a constant rate, referred to as leak rate</a:t>
            </a:r>
          </a:p>
          <a:p>
            <a:pPr eaLnBrk="1" hangingPunct="1"/>
            <a:endParaRPr lang="en-US" altLang="zh-CN" sz="2800"/>
          </a:p>
          <a:p>
            <a:pPr eaLnBrk="1" hangingPunct="1"/>
            <a:r>
              <a:rPr lang="en-US" altLang="zh-CN" sz="2800"/>
              <a:t>Typically, the leak rate, </a:t>
            </a:r>
            <a:r>
              <a:rPr lang="en-US" altLang="zh-CN" sz="2800" i="1"/>
              <a:t>r, </a:t>
            </a:r>
            <a:r>
              <a:rPr lang="en-US" altLang="zh-CN" sz="2800"/>
              <a:t>is much smaller than the link rate, </a:t>
            </a:r>
            <a:r>
              <a:rPr lang="en-US" altLang="zh-CN" sz="2800" i="1"/>
              <a:t>C.</a:t>
            </a:r>
            <a:endParaRPr lang="en-US" altLang="zh-CN" sz="2800"/>
          </a:p>
          <a:p>
            <a:pPr eaLnBrk="1" hangingPunct="1"/>
            <a:endParaRPr lang="en-US" altLang="zh-CN" sz="2800"/>
          </a:p>
        </p:txBody>
      </p:sp>
      <p:pic>
        <p:nvPicPr>
          <p:cNvPr id="139268" name="Picture 4"/>
          <p:cNvPicPr>
            <a:picLocks noChangeAspect="1"/>
          </p:cNvPicPr>
          <p:nvPr/>
        </p:nvPicPr>
        <p:blipFill>
          <a:blip r:embed="rId2"/>
          <a:stretch>
            <a:fillRect/>
          </a:stretch>
        </p:blipFill>
        <p:spPr>
          <a:xfrm>
            <a:off x="5562600" y="1752600"/>
            <a:ext cx="3395663" cy="4184650"/>
          </a:xfrm>
          <a:prstGeom prst="rect">
            <a:avLst/>
          </a:prstGeom>
          <a:noFill/>
          <a:ln w="9525">
            <a:noFill/>
          </a:ln>
        </p:spPr>
      </p:pic>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40290" name="Rectangle 2"/>
          <p:cNvSpPr>
            <a:spLocks noGrp="1"/>
          </p:cNvSpPr>
          <p:nvPr>
            <p:ph type="title"/>
          </p:nvPr>
        </p:nvSpPr>
        <p:spPr/>
        <p:txBody>
          <a:bodyPr vert="horz" wrap="square" lIns="91414" tIns="45706" rIns="91414" bIns="45706" anchor="t">
            <a:spAutoFit/>
          </a:bodyPr>
          <a:lstStyle/>
          <a:p>
            <a:pPr eaLnBrk="1" hangingPunct="1"/>
            <a:endParaRPr lang="zh-CN" altLang="en-US"/>
          </a:p>
        </p:txBody>
      </p:sp>
      <p:sp>
        <p:nvSpPr>
          <p:cNvPr id="140291" name="Rectangle 3"/>
          <p:cNvSpPr>
            <a:spLocks noGrp="1"/>
          </p:cNvSpPr>
          <p:nvPr>
            <p:ph idx="1"/>
          </p:nvPr>
        </p:nvSpPr>
        <p:spPr/>
        <p:txBody>
          <a:bodyPr vert="horz" wrap="square" lIns="91414" tIns="45706" rIns="91414" bIns="45706" anchor="t"/>
          <a:lstStyle/>
          <a:p>
            <a:pPr eaLnBrk="1" hangingPunct="1"/>
            <a:r>
              <a:rPr lang="en-US" altLang="zh-CN"/>
              <a:t>However, with the pure traffic shaper, the leak rate </a:t>
            </a:r>
            <a:r>
              <a:rPr lang="en-US" altLang="zh-CN" i="1"/>
              <a:t>r </a:t>
            </a:r>
            <a:r>
              <a:rPr lang="en-US" altLang="zh-CN"/>
              <a:t>places the upper limit on the outgoing rate of the traffic flow, because it does not allow bursts on the outgoing link. </a:t>
            </a:r>
          </a:p>
          <a:p>
            <a:pPr eaLnBrk="1" hangingPunct="1"/>
            <a:r>
              <a:rPr lang="en-US" altLang="zh-CN"/>
              <a:t>If the burst size exceeds the bucket depth, </a:t>
            </a:r>
            <a:r>
              <a:rPr lang="en-US" altLang="zh-CN" i="1"/>
              <a:t>d, </a:t>
            </a:r>
            <a:r>
              <a:rPr lang="en-US" altLang="zh-CN"/>
              <a:t>the overflowing packets would be dropped.</a:t>
            </a:r>
          </a:p>
          <a:p>
            <a:pPr eaLnBrk="1" hangingPunct="1"/>
            <a:endParaRPr lang="en-US" altLang="zh-CN"/>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41314" name="Rectangle 2"/>
          <p:cNvSpPr>
            <a:spLocks noGrp="1"/>
          </p:cNvSpPr>
          <p:nvPr>
            <p:ph type="title"/>
          </p:nvPr>
        </p:nvSpPr>
        <p:spPr/>
        <p:txBody>
          <a:bodyPr vert="horz" wrap="square" lIns="91414" tIns="45706" rIns="91414" bIns="45706" anchor="t">
            <a:spAutoFit/>
          </a:bodyPr>
          <a:lstStyle/>
          <a:p>
            <a:pPr eaLnBrk="1" hangingPunct="1"/>
            <a:r>
              <a:rPr lang="en-US" altLang="zh-CN"/>
              <a:t>Token bucket traffic shaper</a:t>
            </a:r>
            <a:endParaRPr lang="en-US" altLang="zh-CN" b="0"/>
          </a:p>
        </p:txBody>
      </p:sp>
      <p:sp>
        <p:nvSpPr>
          <p:cNvPr id="141315" name="Rectangle 3"/>
          <p:cNvSpPr>
            <a:spLocks noGrp="1"/>
          </p:cNvSpPr>
          <p:nvPr>
            <p:ph idx="1"/>
          </p:nvPr>
        </p:nvSpPr>
        <p:spPr/>
        <p:txBody>
          <a:bodyPr vert="horz" wrap="square" lIns="91414" tIns="45706" rIns="91414" bIns="45706" anchor="t"/>
          <a:lstStyle/>
          <a:p>
            <a:pPr eaLnBrk="1" hangingPunct="1">
              <a:lnSpc>
                <a:spcPct val="80000"/>
              </a:lnSpc>
            </a:pPr>
            <a:r>
              <a:rPr lang="en-US" altLang="zh-CN" sz="2800"/>
              <a:t>Also referred to as the leaky bucket traffic shaper.</a:t>
            </a:r>
          </a:p>
          <a:p>
            <a:pPr eaLnBrk="1" hangingPunct="1">
              <a:lnSpc>
                <a:spcPct val="80000"/>
              </a:lnSpc>
            </a:pPr>
            <a:endParaRPr lang="en-US" altLang="zh-CN" sz="2800"/>
          </a:p>
          <a:p>
            <a:pPr eaLnBrk="1" hangingPunct="1">
              <a:lnSpc>
                <a:spcPct val="80000"/>
              </a:lnSpc>
            </a:pPr>
            <a:r>
              <a:rPr lang="en-US" altLang="zh-CN" sz="2800"/>
              <a:t>token bucket traffic shaper uses a token bucket</a:t>
            </a:r>
          </a:p>
          <a:p>
            <a:pPr eaLnBrk="1" hangingPunct="1">
              <a:lnSpc>
                <a:spcPct val="80000"/>
              </a:lnSpc>
            </a:pPr>
            <a:r>
              <a:rPr lang="en-US" altLang="zh-CN" sz="2800"/>
              <a:t>Tokens are put into the token bucket at a constant rate referred to as the token rate, </a:t>
            </a:r>
            <a:r>
              <a:rPr lang="en-US" altLang="zh-CN" sz="2800" i="1"/>
              <a:t>r.</a:t>
            </a:r>
            <a:endParaRPr lang="en-US" altLang="zh-CN" sz="2800"/>
          </a:p>
          <a:p>
            <a:pPr eaLnBrk="1" hangingPunct="1">
              <a:lnSpc>
                <a:spcPct val="80000"/>
              </a:lnSpc>
            </a:pPr>
            <a:r>
              <a:rPr lang="en-US" altLang="zh-CN" sz="2800"/>
              <a:t>The token bucket has a maximum size, which is referred to as the bucket depth, </a:t>
            </a:r>
            <a:r>
              <a:rPr lang="en-US" altLang="zh-CN" sz="2800" i="1"/>
              <a:t>d.</a:t>
            </a:r>
          </a:p>
          <a:p>
            <a:pPr eaLnBrk="1" hangingPunct="1">
              <a:lnSpc>
                <a:spcPct val="80000"/>
              </a:lnSpc>
            </a:pPr>
            <a:endParaRPr lang="en-US" altLang="zh-CN" sz="2800"/>
          </a:p>
          <a:p>
            <a:pPr eaLnBrk="1" hangingPunct="1">
              <a:lnSpc>
                <a:spcPct val="80000"/>
              </a:lnSpc>
            </a:pPr>
            <a:r>
              <a:rPr lang="en-US" altLang="zh-CN" sz="2800"/>
              <a:t>If the token bucket is full, no more tokens are put into the bucket.</a:t>
            </a:r>
          </a:p>
          <a:p>
            <a:pPr eaLnBrk="1" hangingPunct="1">
              <a:lnSpc>
                <a:spcPct val="80000"/>
              </a:lnSpc>
            </a:pPr>
            <a:endParaRPr lang="en-US" altLang="zh-CN" sz="2800"/>
          </a:p>
          <a:p>
            <a:pPr eaLnBrk="1" hangingPunct="1">
              <a:lnSpc>
                <a:spcPct val="80000"/>
              </a:lnSpc>
            </a:pPr>
            <a:endParaRPr lang="en-US" altLang="zh-CN" sz="2800"/>
          </a:p>
          <a:p>
            <a:pPr eaLnBrk="1" hangingPunct="1">
              <a:lnSpc>
                <a:spcPct val="80000"/>
              </a:lnSpc>
            </a:pPr>
            <a:endParaRPr lang="en-US" altLang="zh-CN" sz="2800"/>
          </a:p>
          <a:p>
            <a:pPr eaLnBrk="1" hangingPunct="1">
              <a:lnSpc>
                <a:spcPct val="80000"/>
              </a:lnSpc>
            </a:pPr>
            <a:endParaRPr lang="en-US" altLang="zh-CN" sz="2800"/>
          </a:p>
          <a:p>
            <a:pPr eaLnBrk="1" hangingPunct="1">
              <a:lnSpc>
                <a:spcPct val="80000"/>
              </a:lnSpc>
            </a:pPr>
            <a:endParaRPr lang="en-US" altLang="zh-CN" sz="2800"/>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42338" name="Rectangle 2"/>
          <p:cNvSpPr>
            <a:spLocks noGrp="1"/>
          </p:cNvSpPr>
          <p:nvPr>
            <p:ph type="title"/>
          </p:nvPr>
        </p:nvSpPr>
        <p:spPr/>
        <p:txBody>
          <a:bodyPr vert="horz" wrap="square" lIns="91414" tIns="45706" rIns="91414" bIns="45706" anchor="t">
            <a:spAutoFit/>
          </a:bodyPr>
          <a:lstStyle/>
          <a:p>
            <a:pPr eaLnBrk="1" hangingPunct="1"/>
            <a:endParaRPr lang="zh-CN" altLang="en-US"/>
          </a:p>
        </p:txBody>
      </p:sp>
      <p:sp>
        <p:nvSpPr>
          <p:cNvPr id="142339" name="Rectangle 3"/>
          <p:cNvSpPr>
            <a:spLocks noGrp="1"/>
          </p:cNvSpPr>
          <p:nvPr>
            <p:ph idx="1"/>
          </p:nvPr>
        </p:nvSpPr>
        <p:spPr/>
        <p:txBody>
          <a:bodyPr vert="horz" wrap="square" lIns="91414" tIns="45706" rIns="91414" bIns="45706" anchor="t"/>
          <a:lstStyle/>
          <a:p>
            <a:pPr eaLnBrk="1" hangingPunct="1"/>
            <a:endParaRPr lang="zh-CN" altLang="en-US"/>
          </a:p>
        </p:txBody>
      </p:sp>
      <p:pic>
        <p:nvPicPr>
          <p:cNvPr id="142340" name="Picture 4"/>
          <p:cNvPicPr>
            <a:picLocks noChangeAspect="1"/>
          </p:cNvPicPr>
          <p:nvPr/>
        </p:nvPicPr>
        <p:blipFill>
          <a:blip r:embed="rId2"/>
          <a:stretch>
            <a:fillRect/>
          </a:stretch>
        </p:blipFill>
        <p:spPr>
          <a:xfrm>
            <a:off x="1981200" y="1066800"/>
            <a:ext cx="5607050" cy="5283200"/>
          </a:xfrm>
          <a:prstGeom prst="rect">
            <a:avLst/>
          </a:prstGeom>
          <a:noFill/>
          <a:ln w="9525">
            <a:noFill/>
          </a:ln>
        </p:spPr>
      </p:pic>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43362" name="Rectangle 2"/>
          <p:cNvSpPr>
            <a:spLocks noGrp="1"/>
          </p:cNvSpPr>
          <p:nvPr>
            <p:ph type="title"/>
          </p:nvPr>
        </p:nvSpPr>
        <p:spPr/>
        <p:txBody>
          <a:bodyPr vert="horz" wrap="square" lIns="91414" tIns="45706" rIns="91414" bIns="45706" anchor="t">
            <a:spAutoFit/>
          </a:bodyPr>
          <a:lstStyle/>
          <a:p>
            <a:pPr eaLnBrk="1" hangingPunct="1"/>
            <a:r>
              <a:rPr lang="en-US" altLang="zh-CN"/>
              <a:t>Operation</a:t>
            </a:r>
          </a:p>
        </p:txBody>
      </p:sp>
      <p:sp>
        <p:nvSpPr>
          <p:cNvPr id="143363" name="Rectangle 3"/>
          <p:cNvSpPr>
            <a:spLocks noGrp="1"/>
          </p:cNvSpPr>
          <p:nvPr>
            <p:ph idx="1"/>
          </p:nvPr>
        </p:nvSpPr>
        <p:spPr/>
        <p:txBody>
          <a:bodyPr vert="horz" wrap="square" lIns="91414" tIns="45706" rIns="91414" bIns="45706" anchor="t"/>
          <a:lstStyle/>
          <a:p>
            <a:pPr eaLnBrk="1" hangingPunct="1">
              <a:lnSpc>
                <a:spcPct val="80000"/>
              </a:lnSpc>
            </a:pPr>
            <a:r>
              <a:rPr lang="en-US" altLang="zh-CN" sz="2800"/>
              <a:t>Each token allows the input traffic buffer to send out one byte of packet.</a:t>
            </a:r>
          </a:p>
          <a:p>
            <a:pPr eaLnBrk="1" hangingPunct="1">
              <a:lnSpc>
                <a:spcPct val="80000"/>
              </a:lnSpc>
            </a:pPr>
            <a:r>
              <a:rPr lang="en-US" altLang="zh-CN" sz="2800"/>
              <a:t>When there is no packet in the buffer to send out, the “bottom” of the token bucket is closed and no tokens are taken out. </a:t>
            </a:r>
          </a:p>
          <a:p>
            <a:pPr eaLnBrk="1" hangingPunct="1">
              <a:lnSpc>
                <a:spcPct val="80000"/>
              </a:lnSpc>
            </a:pPr>
            <a:r>
              <a:rPr lang="en-US" altLang="zh-CN" sz="2800"/>
              <a:t>When there are packets in the buffer, the tokens are withdrawn at the outgoing link rate, C, and so the packets are “bursted out” on the outgoing link.</a:t>
            </a:r>
          </a:p>
          <a:p>
            <a:pPr eaLnBrk="1" hangingPunct="1">
              <a:lnSpc>
                <a:spcPct val="80000"/>
              </a:lnSpc>
            </a:pPr>
            <a:r>
              <a:rPr lang="en-US" altLang="zh-CN" sz="2800"/>
              <a:t>When no more tokens left, packets in the buffer must wait for tokens to be put into the bucket</a:t>
            </a:r>
          </a:p>
          <a:p>
            <a:pPr eaLnBrk="1" hangingPunct="1">
              <a:lnSpc>
                <a:spcPct val="80000"/>
              </a:lnSpc>
            </a:pPr>
            <a:endParaRPr lang="en-US" altLang="zh-CN" sz="2800"/>
          </a:p>
          <a:p>
            <a:pPr eaLnBrk="1" hangingPunct="1">
              <a:lnSpc>
                <a:spcPct val="80000"/>
              </a:lnSpc>
            </a:pPr>
            <a:endParaRPr lang="en-US" altLang="zh-CN" sz="2800"/>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44386" name="Rectangle 2"/>
          <p:cNvSpPr>
            <a:spLocks noGrp="1"/>
          </p:cNvSpPr>
          <p:nvPr>
            <p:ph type="title"/>
          </p:nvPr>
        </p:nvSpPr>
        <p:spPr/>
        <p:txBody>
          <a:bodyPr vert="horz" wrap="square" lIns="91414" tIns="45706" rIns="91414" bIns="45706" anchor="t">
            <a:spAutoFit/>
          </a:bodyPr>
          <a:lstStyle/>
          <a:p>
            <a:pPr eaLnBrk="1" hangingPunct="1"/>
            <a:r>
              <a:rPr lang="en-US" altLang="zh-CN"/>
              <a:t>Burst</a:t>
            </a:r>
          </a:p>
        </p:txBody>
      </p:sp>
      <p:sp>
        <p:nvSpPr>
          <p:cNvPr id="144387" name="Rectangle 3"/>
          <p:cNvSpPr>
            <a:spLocks noGrp="1"/>
          </p:cNvSpPr>
          <p:nvPr>
            <p:ph idx="1"/>
          </p:nvPr>
        </p:nvSpPr>
        <p:spPr/>
        <p:txBody>
          <a:bodyPr vert="horz" wrap="square" lIns="91414" tIns="45706" rIns="91414" bIns="45706" anchor="t"/>
          <a:lstStyle/>
          <a:p>
            <a:pPr eaLnBrk="1" hangingPunct="1"/>
            <a:r>
              <a:rPr lang="en-US" altLang="zh-CN"/>
              <a:t>Packet bursts are permitted on the outgoing link at the link speed C. </a:t>
            </a:r>
          </a:p>
          <a:p>
            <a:pPr eaLnBrk="1" hangingPunct="1"/>
            <a:r>
              <a:rPr lang="en-US" altLang="zh-CN"/>
              <a:t>The burst size is limited by the bucket depth, </a:t>
            </a:r>
            <a:r>
              <a:rPr lang="en-US" altLang="zh-CN" i="1"/>
              <a:t>d.</a:t>
            </a:r>
            <a:endParaRPr lang="en-US" altLang="zh-CN"/>
          </a:p>
          <a:p>
            <a:pPr eaLnBrk="1" hangingPunct="1"/>
            <a:endParaRPr lang="en-US" altLang="zh-CN"/>
          </a:p>
          <a:p>
            <a:pPr eaLnBrk="1" hangingPunct="1"/>
            <a:r>
              <a:rPr lang="en-US" altLang="zh-CN"/>
              <a:t>Since tokens are put into the bucket at the token rate </a:t>
            </a:r>
            <a:r>
              <a:rPr lang="en-US" altLang="zh-CN" i="1"/>
              <a:t>r, </a:t>
            </a:r>
            <a:r>
              <a:rPr lang="en-US" altLang="zh-CN"/>
              <a:t>the long term average rate of the packets on the outgoing link would be </a:t>
            </a:r>
            <a:r>
              <a:rPr lang="en-US" altLang="zh-CN" i="1"/>
              <a:t>r.</a:t>
            </a:r>
            <a:endParaRPr lang="en-US" altLang="zh-CN"/>
          </a:p>
          <a:p>
            <a:pPr eaLnBrk="1" hangingPunct="1"/>
            <a:endParaRPr lang="en-US" altLang="zh-CN"/>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27650" name="Rectangle 2"/>
          <p:cNvSpPr>
            <a:spLocks noGrp="1"/>
          </p:cNvSpPr>
          <p:nvPr>
            <p:ph type="title"/>
          </p:nvPr>
        </p:nvSpPr>
        <p:spPr/>
        <p:txBody>
          <a:bodyPr vert="horz" wrap="square" lIns="91414" tIns="45706" rIns="91414" bIns="45706" anchor="t">
            <a:spAutoFit/>
          </a:bodyPr>
          <a:lstStyle/>
          <a:p>
            <a:pPr eaLnBrk="1" hangingPunct="1"/>
            <a:r>
              <a:rPr lang="en-US" altLang="zh-CN"/>
              <a:t>MOS</a:t>
            </a:r>
          </a:p>
        </p:txBody>
      </p:sp>
      <p:sp>
        <p:nvSpPr>
          <p:cNvPr id="27651" name="Rectangle 3"/>
          <p:cNvSpPr>
            <a:spLocks noGrp="1"/>
          </p:cNvSpPr>
          <p:nvPr>
            <p:ph idx="1"/>
          </p:nvPr>
        </p:nvSpPr>
        <p:spPr/>
        <p:txBody>
          <a:bodyPr vert="horz" wrap="square" lIns="91414" tIns="45706" rIns="91414" bIns="45706" anchor="t"/>
          <a:lstStyle/>
          <a:p>
            <a:pPr eaLnBrk="1" hangingPunct="1"/>
            <a:r>
              <a:rPr lang="en-US" altLang="zh-CN"/>
              <a:t>the subjects are asked to rate it on a five-point rating scale of “excellent‚” “good‚” fair‚” “poor‚” and “unsatisfactory.”</a:t>
            </a:r>
          </a:p>
          <a:p>
            <a:pPr eaLnBrk="1" hangingPunct="1"/>
            <a:endParaRPr lang="en-US" altLang="zh-CN"/>
          </a:p>
        </p:txBody>
      </p:sp>
      <p:pic>
        <p:nvPicPr>
          <p:cNvPr id="27652" name="Picture 4"/>
          <p:cNvPicPr>
            <a:picLocks noChangeAspect="1"/>
          </p:cNvPicPr>
          <p:nvPr/>
        </p:nvPicPr>
        <p:blipFill>
          <a:blip r:embed="rId2"/>
          <a:stretch>
            <a:fillRect/>
          </a:stretch>
        </p:blipFill>
        <p:spPr>
          <a:xfrm>
            <a:off x="914400" y="4114800"/>
            <a:ext cx="7696200" cy="1600200"/>
          </a:xfrm>
          <a:prstGeom prst="rect">
            <a:avLst/>
          </a:prstGeom>
          <a:noFill/>
          <a:ln w="9525">
            <a:noFill/>
          </a:ln>
        </p:spPr>
      </p:pic>
      <p:sp>
        <p:nvSpPr>
          <p:cNvPr id="27653" name="Rectangle 8"/>
          <p:cNvSpPr/>
          <p:nvPr/>
        </p:nvSpPr>
        <p:spPr>
          <a:xfrm>
            <a:off x="2286000" y="5867400"/>
            <a:ext cx="4354513" cy="365125"/>
          </a:xfrm>
          <a:prstGeom prst="rect">
            <a:avLst/>
          </a:prstGeom>
          <a:noFill/>
          <a:ln w="9525">
            <a:noFill/>
          </a:ln>
        </p:spPr>
        <p:txBody>
          <a:bodyPr wrap="none" lIns="0" tIns="0" rIns="0" bIns="0" anchor="t">
            <a:spAutoFit/>
          </a:bodyPr>
          <a:lstStyle/>
          <a:p>
            <a:pPr indent="0" algn="r">
              <a:spcBef>
                <a:spcPct val="50000"/>
              </a:spcBef>
            </a:pPr>
            <a:r>
              <a:rPr lang="en-US" altLang="zh-CN" sz="2400" b="0">
                <a:latin typeface="Arial" panose="020B0604020202090204" pitchFamily="34" charset="0"/>
                <a:ea typeface="SimSun" pitchFamily="2" charset="-122"/>
              </a:rPr>
              <a:t>N is the total number of subjects</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28674" name="Rectangle 2"/>
          <p:cNvSpPr>
            <a:spLocks noGrp="1"/>
          </p:cNvSpPr>
          <p:nvPr>
            <p:ph type="title"/>
          </p:nvPr>
        </p:nvSpPr>
        <p:spPr/>
        <p:txBody>
          <a:bodyPr vert="horz" wrap="square" lIns="91414" tIns="45706" rIns="91414" bIns="45706" anchor="t">
            <a:spAutoFit/>
          </a:bodyPr>
          <a:lstStyle/>
          <a:p>
            <a:pPr eaLnBrk="1" hangingPunct="1"/>
            <a:r>
              <a:rPr lang="en-US" altLang="zh-CN"/>
              <a:t>Example</a:t>
            </a:r>
          </a:p>
        </p:txBody>
      </p:sp>
      <p:sp>
        <p:nvSpPr>
          <p:cNvPr id="28675" name="Rectangle 3"/>
          <p:cNvSpPr>
            <a:spLocks noGrp="1"/>
          </p:cNvSpPr>
          <p:nvPr>
            <p:ph idx="1"/>
          </p:nvPr>
        </p:nvSpPr>
        <p:spPr/>
        <p:txBody>
          <a:bodyPr vert="horz" wrap="square" lIns="91414" tIns="45706" rIns="91414" bIns="45706" anchor="t"/>
          <a:lstStyle/>
          <a:p>
            <a:pPr eaLnBrk="1" hangingPunct="1"/>
            <a:r>
              <a:rPr lang="en-US" altLang="zh-CN"/>
              <a:t>The results of a subjective testing performed with 100 subjects are as follows:</a:t>
            </a:r>
          </a:p>
          <a:p>
            <a:pPr lvl="1" eaLnBrk="1" hangingPunct="1"/>
            <a:r>
              <a:rPr lang="en-US" altLang="zh-CN"/>
              <a:t>Excellent  30</a:t>
            </a:r>
          </a:p>
          <a:p>
            <a:pPr lvl="1" eaLnBrk="1" hangingPunct="1"/>
            <a:r>
              <a:rPr lang="en-US" altLang="zh-CN"/>
              <a:t>Good  20</a:t>
            </a:r>
          </a:p>
          <a:p>
            <a:pPr lvl="1" eaLnBrk="1" hangingPunct="1"/>
            <a:r>
              <a:rPr lang="en-US" altLang="zh-CN"/>
              <a:t>Fair 10 </a:t>
            </a:r>
          </a:p>
          <a:p>
            <a:pPr lvl="1" eaLnBrk="1" hangingPunct="1"/>
            <a:r>
              <a:rPr lang="en-US" altLang="zh-CN"/>
              <a:t>Poor 20 </a:t>
            </a:r>
          </a:p>
          <a:p>
            <a:pPr lvl="1" eaLnBrk="1" hangingPunct="1"/>
            <a:r>
              <a:rPr lang="en-US" altLang="zh-CN"/>
              <a:t>Unsatisfactory 20</a:t>
            </a:r>
          </a:p>
          <a:p>
            <a:pPr eaLnBrk="1" hangingPunct="1"/>
            <a:r>
              <a:rPr lang="en-US" altLang="zh-CN"/>
              <a:t>Determine the MOS</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29698" name="Rectangle 2"/>
          <p:cNvSpPr>
            <a:spLocks noGrp="1"/>
          </p:cNvSpPr>
          <p:nvPr>
            <p:ph type="title"/>
          </p:nvPr>
        </p:nvSpPr>
        <p:spPr/>
        <p:txBody>
          <a:bodyPr vert="horz" wrap="square" lIns="91414" tIns="45706" rIns="91414" bIns="45706" anchor="t">
            <a:spAutoFit/>
          </a:bodyPr>
          <a:lstStyle/>
          <a:p>
            <a:pPr eaLnBrk="1" hangingPunct="1"/>
            <a:endParaRPr lang="zh-CN" altLang="en-US"/>
          </a:p>
        </p:txBody>
      </p:sp>
      <p:sp>
        <p:nvSpPr>
          <p:cNvPr id="29699" name="Rectangle 3"/>
          <p:cNvSpPr>
            <a:spLocks noGrp="1"/>
          </p:cNvSpPr>
          <p:nvPr>
            <p:ph idx="1"/>
          </p:nvPr>
        </p:nvSpPr>
        <p:spPr/>
        <p:txBody>
          <a:bodyPr vert="horz" wrap="square" lIns="91414" tIns="45706" rIns="91414" bIns="45706" anchor="t"/>
          <a:lstStyle/>
          <a:p>
            <a:pPr eaLnBrk="1" hangingPunct="1"/>
            <a:endParaRPr lang="zh-CN" altLang="en-US"/>
          </a:p>
        </p:txBody>
      </p:sp>
      <p:pic>
        <p:nvPicPr>
          <p:cNvPr id="29700" name="Picture 4"/>
          <p:cNvPicPr>
            <a:picLocks noChangeAspect="1"/>
          </p:cNvPicPr>
          <p:nvPr/>
        </p:nvPicPr>
        <p:blipFill>
          <a:blip r:embed="rId2"/>
          <a:stretch>
            <a:fillRect/>
          </a:stretch>
        </p:blipFill>
        <p:spPr>
          <a:xfrm>
            <a:off x="762000" y="1371600"/>
            <a:ext cx="8140700" cy="2362200"/>
          </a:xfrm>
          <a:prstGeom prst="rect">
            <a:avLst/>
          </a:prstGeom>
          <a:noFill/>
          <a:ln w="9525">
            <a:noFill/>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30722" name="Rectangle 2"/>
          <p:cNvSpPr>
            <a:spLocks noGrp="1"/>
          </p:cNvSpPr>
          <p:nvPr>
            <p:ph type="title"/>
          </p:nvPr>
        </p:nvSpPr>
        <p:spPr/>
        <p:txBody>
          <a:bodyPr vert="horz" wrap="square" lIns="91414" tIns="45706" rIns="91414" bIns="45706" anchor="t">
            <a:spAutoFit/>
          </a:bodyPr>
          <a:lstStyle/>
          <a:p>
            <a:pPr eaLnBrk="1" hangingPunct="1"/>
            <a:r>
              <a:rPr lang="en-US" altLang="zh-CN"/>
              <a:t>Origin of MOS Impairments</a:t>
            </a:r>
          </a:p>
        </p:txBody>
      </p:sp>
      <p:sp>
        <p:nvSpPr>
          <p:cNvPr id="30723" name="Rectangle 3"/>
          <p:cNvSpPr>
            <a:spLocks noGrp="1"/>
          </p:cNvSpPr>
          <p:nvPr>
            <p:ph idx="1"/>
          </p:nvPr>
        </p:nvSpPr>
        <p:spPr/>
        <p:txBody>
          <a:bodyPr vert="horz" wrap="square" lIns="91414" tIns="45706" rIns="91414" bIns="45706" anchor="t"/>
          <a:lstStyle/>
          <a:p>
            <a:pPr eaLnBrk="1" hangingPunct="1">
              <a:lnSpc>
                <a:spcPct val="80000"/>
              </a:lnSpc>
            </a:pPr>
            <a:r>
              <a:rPr lang="en-US" altLang="zh-CN" sz="2800"/>
              <a:t>In a digital communication system</a:t>
            </a:r>
          </a:p>
          <a:p>
            <a:pPr eaLnBrk="1" hangingPunct="1">
              <a:lnSpc>
                <a:spcPct val="80000"/>
              </a:lnSpc>
            </a:pPr>
            <a:r>
              <a:rPr lang="en-US" altLang="zh-CN" sz="2800"/>
              <a:t>Each layer of the communications</a:t>
            </a:r>
          </a:p>
          <a:p>
            <a:pPr eaLnBrk="1" hangingPunct="1">
              <a:lnSpc>
                <a:spcPct val="80000"/>
              </a:lnSpc>
              <a:buNone/>
            </a:pPr>
            <a:r>
              <a:rPr lang="en-US" altLang="zh-CN" sz="2800"/>
              <a:t> protocol stack introduces impairments.</a:t>
            </a:r>
          </a:p>
          <a:p>
            <a:pPr lvl="1" eaLnBrk="1" hangingPunct="1">
              <a:lnSpc>
                <a:spcPct val="80000"/>
              </a:lnSpc>
            </a:pPr>
            <a:r>
              <a:rPr lang="en-US" altLang="zh-CN" sz="2000"/>
              <a:t>Quantization noise</a:t>
            </a:r>
          </a:p>
          <a:p>
            <a:pPr lvl="1" eaLnBrk="1" hangingPunct="1">
              <a:lnSpc>
                <a:spcPct val="80000"/>
              </a:lnSpc>
            </a:pPr>
            <a:r>
              <a:rPr lang="en-US" altLang="zh-CN" sz="2000"/>
              <a:t>Bit error ratio</a:t>
            </a:r>
          </a:p>
          <a:p>
            <a:pPr lvl="1" eaLnBrk="1" hangingPunct="1">
              <a:lnSpc>
                <a:spcPct val="80000"/>
              </a:lnSpc>
            </a:pPr>
            <a:r>
              <a:rPr lang="en-US" altLang="zh-CN" sz="2000"/>
              <a:t>Delay</a:t>
            </a:r>
          </a:p>
          <a:p>
            <a:pPr lvl="1" eaLnBrk="1" hangingPunct="1">
              <a:lnSpc>
                <a:spcPct val="80000"/>
              </a:lnSpc>
            </a:pPr>
            <a:r>
              <a:rPr lang="en-US" altLang="zh-CN" sz="2000"/>
              <a:t>Delay variation or “jitter”</a:t>
            </a:r>
          </a:p>
          <a:p>
            <a:pPr lvl="1" eaLnBrk="1" hangingPunct="1">
              <a:lnSpc>
                <a:spcPct val="80000"/>
              </a:lnSpc>
            </a:pPr>
            <a:r>
              <a:rPr lang="en-US" altLang="zh-CN" sz="2000"/>
              <a:t>Packet loss</a:t>
            </a:r>
          </a:p>
          <a:p>
            <a:pPr lvl="1" eaLnBrk="1" hangingPunct="1">
              <a:lnSpc>
                <a:spcPct val="80000"/>
              </a:lnSpc>
            </a:pPr>
            <a:r>
              <a:rPr lang="en-US" altLang="zh-CN" sz="2000"/>
              <a:t>The choice of codec</a:t>
            </a:r>
          </a:p>
          <a:p>
            <a:pPr lvl="1" eaLnBrk="1" hangingPunct="1">
              <a:lnSpc>
                <a:spcPct val="80000"/>
              </a:lnSpc>
            </a:pPr>
            <a:r>
              <a:rPr lang="en-US" altLang="zh-CN" sz="2000"/>
              <a:t>Echo control</a:t>
            </a:r>
          </a:p>
          <a:p>
            <a:pPr lvl="1" eaLnBrk="1" hangingPunct="1">
              <a:lnSpc>
                <a:spcPct val="80000"/>
              </a:lnSpc>
            </a:pPr>
            <a:r>
              <a:rPr lang="en-US" altLang="zh-CN" sz="2000"/>
              <a:t>The design of the network</a:t>
            </a:r>
          </a:p>
          <a:p>
            <a:pPr lvl="1" eaLnBrk="1" hangingPunct="1">
              <a:lnSpc>
                <a:spcPct val="80000"/>
              </a:lnSpc>
            </a:pPr>
            <a:r>
              <a:rPr lang="en-US" altLang="zh-CN" sz="2000"/>
              <a:t>Blocking probability</a:t>
            </a:r>
          </a:p>
          <a:p>
            <a:pPr eaLnBrk="1" hangingPunct="1">
              <a:lnSpc>
                <a:spcPct val="80000"/>
              </a:lnSpc>
              <a:buNone/>
            </a:pPr>
            <a:endParaRPr lang="en-US" altLang="zh-CN" sz="2800"/>
          </a:p>
          <a:p>
            <a:pPr eaLnBrk="1" hangingPunct="1">
              <a:lnSpc>
                <a:spcPct val="80000"/>
              </a:lnSpc>
              <a:buNone/>
            </a:pPr>
            <a:endParaRPr lang="en-US" altLang="zh-CN" sz="2800"/>
          </a:p>
          <a:p>
            <a:pPr eaLnBrk="1" hangingPunct="1">
              <a:lnSpc>
                <a:spcPct val="80000"/>
              </a:lnSpc>
            </a:pPr>
            <a:endParaRPr lang="en-US" altLang="zh-CN" sz="2800"/>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31746" name="Rectangle 2"/>
          <p:cNvSpPr>
            <a:spLocks noGrp="1"/>
          </p:cNvSpPr>
          <p:nvPr>
            <p:ph type="title"/>
          </p:nvPr>
        </p:nvSpPr>
        <p:spPr/>
        <p:txBody>
          <a:bodyPr vert="horz" wrap="square" lIns="91414" tIns="45706" rIns="91414" bIns="45706" anchor="t">
            <a:spAutoFit/>
          </a:bodyPr>
          <a:lstStyle/>
          <a:p>
            <a:pPr eaLnBrk="1" hangingPunct="1"/>
            <a:endParaRPr lang="zh-CN" altLang="en-US"/>
          </a:p>
        </p:txBody>
      </p:sp>
      <p:sp>
        <p:nvSpPr>
          <p:cNvPr id="31747" name="Rectangle 3"/>
          <p:cNvSpPr>
            <a:spLocks noGrp="1"/>
          </p:cNvSpPr>
          <p:nvPr>
            <p:ph idx="1"/>
          </p:nvPr>
        </p:nvSpPr>
        <p:spPr/>
        <p:txBody>
          <a:bodyPr vert="horz" wrap="square" lIns="91414" tIns="45706" rIns="91414" bIns="45706" anchor="t"/>
          <a:lstStyle/>
          <a:p>
            <a:pPr eaLnBrk="1" hangingPunct="1"/>
            <a:endParaRPr lang="zh-CN" altLang="en-US"/>
          </a:p>
        </p:txBody>
      </p:sp>
      <p:pic>
        <p:nvPicPr>
          <p:cNvPr id="31748" name="Picture 4"/>
          <p:cNvPicPr>
            <a:picLocks noChangeAspect="1"/>
          </p:cNvPicPr>
          <p:nvPr/>
        </p:nvPicPr>
        <p:blipFill>
          <a:blip r:embed="rId2"/>
          <a:stretch>
            <a:fillRect/>
          </a:stretch>
        </p:blipFill>
        <p:spPr>
          <a:xfrm>
            <a:off x="0" y="762000"/>
            <a:ext cx="9167813" cy="5310188"/>
          </a:xfrm>
          <a:prstGeom prst="rect">
            <a:avLst/>
          </a:prstGeom>
          <a:noFill/>
          <a:ln w="9525">
            <a:noFill/>
          </a:ln>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32770" name="Rectangle 2"/>
          <p:cNvSpPr>
            <a:spLocks noGrp="1"/>
          </p:cNvSpPr>
          <p:nvPr>
            <p:ph type="title"/>
          </p:nvPr>
        </p:nvSpPr>
        <p:spPr/>
        <p:txBody>
          <a:bodyPr vert="horz" wrap="square" lIns="91414" tIns="45706" rIns="91414" bIns="45706" anchor="t">
            <a:spAutoFit/>
          </a:bodyPr>
          <a:lstStyle/>
          <a:p>
            <a:pPr eaLnBrk="1" hangingPunct="1"/>
            <a:r>
              <a:rPr lang="en-US" altLang="zh-CN"/>
              <a:t>Source Coding</a:t>
            </a:r>
          </a:p>
        </p:txBody>
      </p:sp>
      <p:sp>
        <p:nvSpPr>
          <p:cNvPr id="32771" name="Rectangle 3"/>
          <p:cNvSpPr>
            <a:spLocks noGrp="1"/>
          </p:cNvSpPr>
          <p:nvPr>
            <p:ph idx="1"/>
          </p:nvPr>
        </p:nvSpPr>
        <p:spPr/>
        <p:txBody>
          <a:bodyPr vert="horz" wrap="square" lIns="91414" tIns="45706" rIns="91414" bIns="45706" anchor="t"/>
          <a:lstStyle/>
          <a:p>
            <a:pPr eaLnBrk="1" hangingPunct="1"/>
            <a:endParaRPr lang="zh-CN" altLang="en-US"/>
          </a:p>
        </p:txBody>
      </p:sp>
      <p:pic>
        <p:nvPicPr>
          <p:cNvPr id="32772" name="Picture 4"/>
          <p:cNvPicPr>
            <a:picLocks noChangeAspect="1"/>
          </p:cNvPicPr>
          <p:nvPr/>
        </p:nvPicPr>
        <p:blipFill>
          <a:blip r:embed="rId2"/>
          <a:stretch>
            <a:fillRect/>
          </a:stretch>
        </p:blipFill>
        <p:spPr>
          <a:xfrm>
            <a:off x="381000" y="1600200"/>
            <a:ext cx="8358188" cy="4387850"/>
          </a:xfrm>
          <a:prstGeom prst="rect">
            <a:avLst/>
          </a:prstGeom>
          <a:noFill/>
          <a:ln w="9525">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33794" name="Rectangle 2"/>
          <p:cNvSpPr>
            <a:spLocks noGrp="1"/>
          </p:cNvSpPr>
          <p:nvPr>
            <p:ph type="title"/>
          </p:nvPr>
        </p:nvSpPr>
        <p:spPr/>
        <p:txBody>
          <a:bodyPr vert="horz" wrap="square" lIns="91414" tIns="45706" rIns="91414" bIns="45706" anchor="t">
            <a:spAutoFit/>
          </a:bodyPr>
          <a:lstStyle/>
          <a:p>
            <a:pPr eaLnBrk="1" hangingPunct="1"/>
            <a:r>
              <a:rPr lang="en-US" altLang="zh-CN"/>
              <a:t>Quantization Noise</a:t>
            </a:r>
          </a:p>
        </p:txBody>
      </p:sp>
      <p:sp>
        <p:nvSpPr>
          <p:cNvPr id="33795" name="Rectangle 3"/>
          <p:cNvSpPr>
            <a:spLocks noGrp="1"/>
          </p:cNvSpPr>
          <p:nvPr>
            <p:ph idx="1"/>
          </p:nvPr>
        </p:nvSpPr>
        <p:spPr/>
        <p:txBody>
          <a:bodyPr vert="horz" wrap="square" lIns="91414" tIns="45706" rIns="91414" bIns="45706" anchor="t"/>
          <a:lstStyle/>
          <a:p>
            <a:pPr eaLnBrk="1" hangingPunct="1">
              <a:lnSpc>
                <a:spcPct val="80000"/>
              </a:lnSpc>
            </a:pPr>
            <a:r>
              <a:rPr lang="en-US" altLang="zh-CN" sz="2800"/>
              <a:t>Quantization is a process of translating a sampled amplitude to one of a finite number of pre-determined quantized amplitudes that is closest to the actual sampled value.</a:t>
            </a:r>
          </a:p>
          <a:p>
            <a:pPr eaLnBrk="1" hangingPunct="1">
              <a:lnSpc>
                <a:spcPct val="80000"/>
              </a:lnSpc>
            </a:pPr>
            <a:endParaRPr lang="en-US" altLang="zh-CN" sz="2800"/>
          </a:p>
          <a:p>
            <a:pPr eaLnBrk="1" hangingPunct="1">
              <a:lnSpc>
                <a:spcPct val="80000"/>
              </a:lnSpc>
            </a:pPr>
            <a:r>
              <a:rPr lang="en-US" altLang="zh-CN" sz="2800"/>
              <a:t>Quantization error is the difference between the actual sampled amplitude and the quantized amplitude.</a:t>
            </a:r>
          </a:p>
          <a:p>
            <a:pPr eaLnBrk="1" hangingPunct="1">
              <a:lnSpc>
                <a:spcPct val="80000"/>
              </a:lnSpc>
            </a:pPr>
            <a:endParaRPr lang="en-US" altLang="zh-CN" sz="2800"/>
          </a:p>
          <a:p>
            <a:pPr eaLnBrk="1" hangingPunct="1">
              <a:lnSpc>
                <a:spcPct val="80000"/>
              </a:lnSpc>
            </a:pPr>
            <a:r>
              <a:rPr lang="en-US" altLang="zh-CN" sz="2800"/>
              <a:t>The noise due to quantization error</a:t>
            </a:r>
          </a:p>
          <a:p>
            <a:pPr eaLnBrk="1" hangingPunct="1">
              <a:lnSpc>
                <a:spcPct val="80000"/>
              </a:lnSpc>
            </a:pPr>
            <a:endParaRPr lang="en-US" altLang="zh-CN" sz="2800"/>
          </a:p>
          <a:p>
            <a:pPr eaLnBrk="1" hangingPunct="1">
              <a:lnSpc>
                <a:spcPct val="80000"/>
              </a:lnSpc>
            </a:pPr>
            <a:r>
              <a:rPr lang="en-US" altLang="zh-CN" sz="2800"/>
              <a:t>should not be confused with sampling noise</a:t>
            </a:r>
          </a:p>
          <a:p>
            <a:pPr eaLnBrk="1" hangingPunct="1">
              <a:lnSpc>
                <a:spcPct val="80000"/>
              </a:lnSpc>
            </a:pPr>
            <a:endParaRPr lang="en-US" altLang="zh-CN" sz="280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7410" name="Rectangle 2"/>
          <p:cNvSpPr>
            <a:spLocks noGrp="1"/>
          </p:cNvSpPr>
          <p:nvPr>
            <p:ph type="title"/>
          </p:nvPr>
        </p:nvSpPr>
        <p:spPr/>
        <p:txBody>
          <a:bodyPr vert="horz" wrap="square" lIns="91414" tIns="45706" rIns="91414" bIns="45706" anchor="t">
            <a:spAutoFit/>
          </a:bodyPr>
          <a:lstStyle/>
          <a:p>
            <a:pPr eaLnBrk="1" hangingPunct="1"/>
            <a:endParaRPr lang="zh-CN" altLang="en-US"/>
          </a:p>
        </p:txBody>
      </p:sp>
      <p:sp>
        <p:nvSpPr>
          <p:cNvPr id="17411" name="Rectangle 3"/>
          <p:cNvSpPr>
            <a:spLocks noGrp="1"/>
          </p:cNvSpPr>
          <p:nvPr>
            <p:ph idx="1"/>
          </p:nvPr>
        </p:nvSpPr>
        <p:spPr/>
        <p:txBody>
          <a:bodyPr vert="horz" wrap="square" lIns="91414" tIns="45706" rIns="91414" bIns="45706" anchor="t"/>
          <a:lstStyle/>
          <a:p>
            <a:pPr eaLnBrk="1" hangingPunct="1"/>
            <a:r>
              <a:rPr lang="en-US" altLang="zh-CN">
                <a:solidFill>
                  <a:srgbClr val="FF0000"/>
                </a:solidFill>
              </a:rPr>
              <a:t>1. QoS Definition</a:t>
            </a:r>
          </a:p>
          <a:p>
            <a:pPr eaLnBrk="1" hangingPunct="1"/>
            <a:endParaRPr lang="en-US" altLang="zh-CN">
              <a:solidFill>
                <a:srgbClr val="FF0000"/>
              </a:solidFill>
            </a:endParaRPr>
          </a:p>
          <a:p>
            <a:pPr eaLnBrk="1" hangingPunct="1"/>
            <a:r>
              <a:rPr lang="en-US" altLang="zh-CN"/>
              <a:t>2. QoS Metrics</a:t>
            </a:r>
          </a:p>
          <a:p>
            <a:pPr eaLnBrk="1" hangingPunct="1"/>
            <a:endParaRPr lang="en-US" altLang="zh-CN"/>
          </a:p>
          <a:p>
            <a:pPr eaLnBrk="1" hangingPunct="1"/>
            <a:r>
              <a:rPr lang="en-US" altLang="zh-CN"/>
              <a:t>3. IP QoS</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34818" name="Rectangle 2"/>
          <p:cNvSpPr>
            <a:spLocks noGrp="1"/>
          </p:cNvSpPr>
          <p:nvPr>
            <p:ph type="title"/>
          </p:nvPr>
        </p:nvSpPr>
        <p:spPr>
          <a:xfrm>
            <a:off x="676275" y="690563"/>
            <a:ext cx="8467725" cy="1219200"/>
          </a:xfrm>
        </p:spPr>
        <p:txBody>
          <a:bodyPr vert="horz" wrap="square" lIns="91414" tIns="45706" rIns="91414" bIns="45706" anchor="t">
            <a:spAutoFit/>
          </a:bodyPr>
          <a:lstStyle/>
          <a:p>
            <a:pPr eaLnBrk="1" hangingPunct="1"/>
            <a:r>
              <a:rPr lang="en-US" altLang="zh-CN" b="0"/>
              <a:t>Quantization Error.</a:t>
            </a:r>
            <a:br>
              <a:rPr lang="en-US" altLang="zh-CN" b="0"/>
            </a:br>
            <a:endParaRPr lang="en-US" altLang="zh-CN" b="0"/>
          </a:p>
        </p:txBody>
      </p:sp>
      <p:sp>
        <p:nvSpPr>
          <p:cNvPr id="34819" name="Rectangle 3"/>
          <p:cNvSpPr>
            <a:spLocks noGrp="1"/>
          </p:cNvSpPr>
          <p:nvPr>
            <p:ph idx="1"/>
          </p:nvPr>
        </p:nvSpPr>
        <p:spPr/>
        <p:txBody>
          <a:bodyPr vert="horz" wrap="square" lIns="91414" tIns="45706" rIns="91414" bIns="45706" anchor="t"/>
          <a:lstStyle/>
          <a:p>
            <a:pPr eaLnBrk="1" hangingPunct="1"/>
            <a:endParaRPr lang="zh-CN" altLang="en-US"/>
          </a:p>
        </p:txBody>
      </p:sp>
      <p:pic>
        <p:nvPicPr>
          <p:cNvPr id="34820" name="Picture 4"/>
          <p:cNvPicPr>
            <a:picLocks noChangeAspect="1"/>
          </p:cNvPicPr>
          <p:nvPr/>
        </p:nvPicPr>
        <p:blipFill>
          <a:blip r:embed="rId2"/>
          <a:stretch>
            <a:fillRect/>
          </a:stretch>
        </p:blipFill>
        <p:spPr>
          <a:xfrm>
            <a:off x="1295400" y="1905000"/>
            <a:ext cx="7085013" cy="3981450"/>
          </a:xfrm>
          <a:prstGeom prst="rect">
            <a:avLst/>
          </a:prstGeom>
          <a:noFill/>
          <a:ln w="9525">
            <a:noFill/>
          </a:ln>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35842" name="Rectangle 2"/>
          <p:cNvSpPr>
            <a:spLocks noGrp="1"/>
          </p:cNvSpPr>
          <p:nvPr>
            <p:ph type="title"/>
          </p:nvPr>
        </p:nvSpPr>
        <p:spPr/>
        <p:txBody>
          <a:bodyPr vert="horz" wrap="square" lIns="91414" tIns="45706" rIns="91414" bIns="45706" anchor="t">
            <a:spAutoFit/>
          </a:bodyPr>
          <a:lstStyle/>
          <a:p>
            <a:pPr eaLnBrk="1" hangingPunct="1"/>
            <a:r>
              <a:rPr lang="en-US" altLang="zh-CN"/>
              <a:t>Delay</a:t>
            </a:r>
          </a:p>
        </p:txBody>
      </p:sp>
      <p:sp>
        <p:nvSpPr>
          <p:cNvPr id="35843" name="Rectangle 3"/>
          <p:cNvSpPr>
            <a:spLocks noGrp="1"/>
          </p:cNvSpPr>
          <p:nvPr>
            <p:ph idx="1"/>
          </p:nvPr>
        </p:nvSpPr>
        <p:spPr/>
        <p:txBody>
          <a:bodyPr vert="horz" wrap="square" lIns="91414" tIns="45706" rIns="91414" bIns="45706" anchor="t"/>
          <a:lstStyle/>
          <a:p>
            <a:pPr eaLnBrk="1" hangingPunct="1"/>
            <a:r>
              <a:rPr lang="en-US" altLang="zh-CN"/>
              <a:t>Delay is the time delay incurred in the source signal.</a:t>
            </a:r>
          </a:p>
          <a:p>
            <a:pPr lvl="1" eaLnBrk="1" hangingPunct="1"/>
            <a:r>
              <a:rPr lang="en-US" altLang="zh-CN"/>
              <a:t>the amount of time measured from the moment the speaker utters a sound until the listener hears the sound.</a:t>
            </a:r>
          </a:p>
          <a:p>
            <a:pPr eaLnBrk="1" hangingPunct="1"/>
            <a:endParaRPr lang="en-US" altLang="zh-CN"/>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36866" name="Rectangle 2"/>
          <p:cNvSpPr>
            <a:spLocks noGrp="1"/>
          </p:cNvSpPr>
          <p:nvPr>
            <p:ph type="title"/>
          </p:nvPr>
        </p:nvSpPr>
        <p:spPr/>
        <p:txBody>
          <a:bodyPr vert="horz" wrap="square" lIns="91414" tIns="45706" rIns="91414" bIns="45706" anchor="t">
            <a:spAutoFit/>
          </a:bodyPr>
          <a:lstStyle/>
          <a:p>
            <a:pPr eaLnBrk="1" hangingPunct="1"/>
            <a:r>
              <a:rPr lang="en-US" altLang="zh-CN" dirty="0"/>
              <a:t>Major Sources of Delay</a:t>
            </a:r>
          </a:p>
        </p:txBody>
      </p:sp>
      <p:sp>
        <p:nvSpPr>
          <p:cNvPr id="36867" name="Rectangle 3"/>
          <p:cNvSpPr>
            <a:spLocks noGrp="1"/>
          </p:cNvSpPr>
          <p:nvPr>
            <p:ph idx="1"/>
          </p:nvPr>
        </p:nvSpPr>
        <p:spPr>
          <a:xfrm>
            <a:off x="154305" y="1203008"/>
            <a:ext cx="8915400" cy="5257800"/>
          </a:xfrm>
        </p:spPr>
        <p:txBody>
          <a:bodyPr vert="horz" wrap="square" lIns="91414" tIns="45706" rIns="91414" bIns="45706" anchor="t"/>
          <a:lstStyle/>
          <a:p>
            <a:pPr eaLnBrk="1" hangingPunct="1"/>
            <a:r>
              <a:rPr lang="en-US" altLang="zh-CN" sz="2800" dirty="0"/>
              <a:t>Source coding</a:t>
            </a:r>
          </a:p>
          <a:p>
            <a:pPr lvl="1" eaLnBrk="1" hangingPunct="1"/>
            <a:r>
              <a:rPr lang="en-US" altLang="zh-CN" sz="2000" dirty="0"/>
              <a:t>Delay due to A/D and D/A</a:t>
            </a:r>
          </a:p>
          <a:p>
            <a:pPr lvl="1" eaLnBrk="1" hangingPunct="1"/>
            <a:r>
              <a:rPr lang="en-US" altLang="zh-CN" sz="2000" dirty="0"/>
              <a:t>Frame delay</a:t>
            </a:r>
          </a:p>
          <a:p>
            <a:pPr eaLnBrk="1" hangingPunct="1"/>
            <a:r>
              <a:rPr lang="en-US" altLang="zh-CN" sz="2800" dirty="0"/>
              <a:t>Packetization delay</a:t>
            </a:r>
          </a:p>
          <a:p>
            <a:pPr eaLnBrk="1" hangingPunct="1"/>
            <a:r>
              <a:rPr lang="en-US" altLang="zh-CN" sz="2800" dirty="0"/>
              <a:t>Channel coding</a:t>
            </a:r>
          </a:p>
          <a:p>
            <a:pPr lvl="1" eaLnBrk="1" hangingPunct="1"/>
            <a:r>
              <a:rPr lang="en-US" altLang="zh-CN" sz="2000" dirty="0"/>
              <a:t>Error detection and correction</a:t>
            </a:r>
          </a:p>
          <a:p>
            <a:pPr lvl="1" eaLnBrk="1" hangingPunct="1"/>
            <a:r>
              <a:rPr lang="en-US" altLang="zh-CN" sz="2000" dirty="0"/>
              <a:t>Interleaving</a:t>
            </a:r>
          </a:p>
          <a:p>
            <a:pPr eaLnBrk="1" hangingPunct="1"/>
            <a:r>
              <a:rPr lang="en-US" altLang="zh-CN" sz="2800" dirty="0"/>
              <a:t>Jitter buffer delay</a:t>
            </a:r>
          </a:p>
          <a:p>
            <a:pPr eaLnBrk="1" hangingPunct="1"/>
            <a:r>
              <a:rPr lang="en-US" altLang="zh-CN" sz="2800" dirty="0"/>
              <a:t>Packet queuing delay</a:t>
            </a:r>
          </a:p>
          <a:p>
            <a:pPr eaLnBrk="1" hangingPunct="1"/>
            <a:r>
              <a:rPr lang="en-US" altLang="zh-CN" sz="2800" dirty="0"/>
              <a:t>Propagation delay‚ or “speed of light” delay</a:t>
            </a:r>
          </a:p>
          <a:p>
            <a:pPr eaLnBrk="1" hangingPunct="1"/>
            <a:endParaRPr lang="en-US" altLang="zh-CN" sz="2800" dirty="0"/>
          </a:p>
        </p:txBody>
      </p:sp>
      <p:sp>
        <p:nvSpPr>
          <p:cNvPr id="324612" name="Rectangle 4"/>
          <p:cNvSpPr/>
          <p:nvPr/>
        </p:nvSpPr>
        <p:spPr>
          <a:xfrm>
            <a:off x="6553200" y="3200400"/>
            <a:ext cx="814388" cy="365125"/>
          </a:xfrm>
          <a:prstGeom prst="rect">
            <a:avLst/>
          </a:prstGeom>
          <a:noFill/>
          <a:ln w="9525">
            <a:noFill/>
          </a:ln>
        </p:spPr>
        <p:txBody>
          <a:bodyPr wrap="none" lIns="0" tIns="0" rIns="0" bIns="0" anchor="t">
            <a:spAutoFit/>
          </a:bodyPr>
          <a:lstStyle/>
          <a:p>
            <a:pPr indent="0" algn="r">
              <a:spcBef>
                <a:spcPct val="50000"/>
              </a:spcBef>
            </a:pPr>
            <a:r>
              <a:rPr lang="en-US" altLang="zh-CN" sz="2400" b="0">
                <a:solidFill>
                  <a:srgbClr val="FF0000"/>
                </a:solidFill>
                <a:latin typeface="Arial" panose="020B0604020202090204" pitchFamily="34" charset="0"/>
                <a:ea typeface="SimSun" pitchFamily="2" charset="-122"/>
              </a:rPr>
              <a:t>codec</a:t>
            </a:r>
          </a:p>
        </p:txBody>
      </p:sp>
      <p:sp>
        <p:nvSpPr>
          <p:cNvPr id="324614" name="AutoShape 6"/>
          <p:cNvSpPr/>
          <p:nvPr/>
        </p:nvSpPr>
        <p:spPr>
          <a:xfrm>
            <a:off x="7367905" y="4836795"/>
            <a:ext cx="609600" cy="685800"/>
          </a:xfrm>
          <a:prstGeom prst="rightBrace">
            <a:avLst>
              <a:gd name="adj1" fmla="val 9375"/>
              <a:gd name="adj2" fmla="val 50000"/>
            </a:avLst>
          </a:prstGeom>
          <a:noFill/>
          <a:ln w="9525" cap="flat" cmpd="sng">
            <a:solidFill>
              <a:srgbClr val="FF0000"/>
            </a:solidFill>
            <a:prstDash val="solid"/>
            <a:round/>
            <a:headEnd type="none" w="med" len="med"/>
            <a:tailEnd type="none" w="med" len="med"/>
          </a:ln>
        </p:spPr>
        <p:txBody>
          <a:bodyPr lIns="0" tIns="0" rIns="0" bIns="0" anchor="ctr">
            <a:spAutoFit/>
          </a:bodyPr>
          <a:lstStyle/>
          <a:p>
            <a:pPr indent="0" algn="r">
              <a:spcBef>
                <a:spcPct val="50000"/>
              </a:spcBef>
            </a:pPr>
            <a:endParaRPr lang="zh-CN" altLang="en-US">
              <a:latin typeface="Arial" panose="020B0604020202090204" pitchFamily="34" charset="0"/>
              <a:ea typeface="SimSun" pitchFamily="2" charset="-122"/>
            </a:endParaRPr>
          </a:p>
        </p:txBody>
      </p:sp>
      <p:sp>
        <p:nvSpPr>
          <p:cNvPr id="2" name="Rectangle 4"/>
          <p:cNvSpPr/>
          <p:nvPr/>
        </p:nvSpPr>
        <p:spPr>
          <a:xfrm>
            <a:off x="8025448" y="4995545"/>
            <a:ext cx="1118235" cy="368935"/>
          </a:xfrm>
          <a:prstGeom prst="rect">
            <a:avLst/>
          </a:prstGeom>
          <a:noFill/>
          <a:ln w="9525">
            <a:noFill/>
          </a:ln>
        </p:spPr>
        <p:txBody>
          <a:bodyPr wrap="none" lIns="0" tIns="0" rIns="0" bIns="0" anchor="t">
            <a:spAutoFit/>
          </a:bodyPr>
          <a:lstStyle/>
          <a:p>
            <a:pPr indent="0" algn="r">
              <a:spcBef>
                <a:spcPct val="50000"/>
              </a:spcBef>
            </a:pPr>
            <a:r>
              <a:rPr lang="en-US" altLang="zh-CN" sz="2400" b="0">
                <a:solidFill>
                  <a:srgbClr val="FF0000"/>
                </a:solidFill>
                <a:latin typeface="Arial" panose="020B0604020202090204" pitchFamily="34" charset="0"/>
                <a:ea typeface="SimSun" pitchFamily="2" charset="-122"/>
              </a:rPr>
              <a:t>Network</a:t>
            </a:r>
          </a:p>
        </p:txBody>
      </p:sp>
      <p:sp>
        <p:nvSpPr>
          <p:cNvPr id="9" name="AutoShape 6">
            <a:extLst>
              <a:ext uri="{FF2B5EF4-FFF2-40B4-BE49-F238E27FC236}">
                <a16:creationId xmlns:a16="http://schemas.microsoft.com/office/drawing/2014/main" id="{7594D5F2-5F3C-8743-A794-1273644135D1}"/>
              </a:ext>
            </a:extLst>
          </p:cNvPr>
          <p:cNvSpPr/>
          <p:nvPr/>
        </p:nvSpPr>
        <p:spPr>
          <a:xfrm>
            <a:off x="4876792" y="1371654"/>
            <a:ext cx="609600" cy="3276514"/>
          </a:xfrm>
          <a:prstGeom prst="rightBrace">
            <a:avLst>
              <a:gd name="adj1" fmla="val 9375"/>
              <a:gd name="adj2" fmla="val 50000"/>
            </a:avLst>
          </a:prstGeom>
          <a:noFill/>
          <a:ln w="9525" cap="flat" cmpd="sng">
            <a:solidFill>
              <a:srgbClr val="FF0000"/>
            </a:solidFill>
            <a:prstDash val="solid"/>
            <a:round/>
            <a:headEnd type="none" w="med" len="med"/>
            <a:tailEnd type="none" w="med" len="med"/>
          </a:ln>
        </p:spPr>
        <p:txBody>
          <a:bodyPr lIns="0" tIns="0" rIns="0" bIns="0" anchor="ctr">
            <a:noAutofit/>
          </a:bodyPr>
          <a:lstStyle/>
          <a:p>
            <a:pPr indent="0" algn="r">
              <a:spcBef>
                <a:spcPct val="50000"/>
              </a:spcBef>
            </a:pPr>
            <a:endParaRPr lang="zh-CN" altLang="en-US">
              <a:latin typeface="Arial" panose="020B0604020202090204" pitchFamily="34" charset="0"/>
              <a:ea typeface="SimSun"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46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24614"/>
                                        </p:tgtEl>
                                        <p:attrNameLst>
                                          <p:attrName>style.visibility</p:attrName>
                                        </p:attrNameLst>
                                      </p:cBhvr>
                                      <p:to>
                                        <p:strVal val="visible"/>
                                      </p:to>
                                    </p:set>
                                    <p:anim calcmode="lin" valueType="num">
                                      <p:cBhvr additive="base">
                                        <p:cTn id="11" dur="500" fill="hold"/>
                                        <p:tgtEl>
                                          <p:spTgt spid="324614"/>
                                        </p:tgtEl>
                                        <p:attrNameLst>
                                          <p:attrName>ppt_x</p:attrName>
                                        </p:attrNameLst>
                                      </p:cBhvr>
                                      <p:tavLst>
                                        <p:tav tm="0">
                                          <p:val>
                                            <p:strVal val="#ppt_x"/>
                                          </p:val>
                                        </p:tav>
                                        <p:tav tm="100000">
                                          <p:val>
                                            <p:strVal val="#ppt_x"/>
                                          </p:val>
                                        </p:tav>
                                      </p:tavLst>
                                    </p:anim>
                                    <p:anim calcmode="lin" valueType="num">
                                      <p:cBhvr additive="base">
                                        <p:cTn id="12" dur="500" fill="hold"/>
                                        <p:tgtEl>
                                          <p:spTgt spid="324614"/>
                                        </p:tgtEl>
                                        <p:attrNameLst>
                                          <p:attrName>ppt_y</p:attrName>
                                        </p:attrNameLst>
                                      </p:cBhvr>
                                      <p:tavLst>
                                        <p:tav tm="0">
                                          <p:val>
                                            <p:strVal val="1+#ppt_h/2"/>
                                          </p:val>
                                        </p:tav>
                                        <p:tav tm="100000">
                                          <p:val>
                                            <p:strVal val="#ppt_y"/>
                                          </p:val>
                                        </p:tav>
                                      </p:tavLst>
                                    </p:anim>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2" grpId="0"/>
      <p:bldP spid="324614" grpId="0" bldLvl="0" animBg="1"/>
      <p:bldP spid="2" grpId="0"/>
      <p:bldP spid="9"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37890" name="Rectangle 2"/>
          <p:cNvSpPr>
            <a:spLocks noGrp="1"/>
          </p:cNvSpPr>
          <p:nvPr>
            <p:ph type="title"/>
          </p:nvPr>
        </p:nvSpPr>
        <p:spPr>
          <a:xfrm>
            <a:off x="375920" y="371158"/>
            <a:ext cx="8467725" cy="1219200"/>
          </a:xfrm>
        </p:spPr>
        <p:txBody>
          <a:bodyPr vert="horz" wrap="square" lIns="91414" tIns="45706" rIns="91414" bIns="45706" anchor="t">
            <a:spAutoFit/>
          </a:bodyPr>
          <a:lstStyle/>
          <a:p>
            <a:pPr eaLnBrk="1" hangingPunct="1"/>
            <a:r>
              <a:rPr lang="en-US" altLang="zh-CN"/>
              <a:t>Jitter buffer delay</a:t>
            </a:r>
            <a:br>
              <a:rPr lang="en-US" altLang="zh-CN" b="0"/>
            </a:br>
            <a:endParaRPr lang="en-US" altLang="zh-CN" b="0"/>
          </a:p>
        </p:txBody>
      </p:sp>
      <p:sp>
        <p:nvSpPr>
          <p:cNvPr id="37891" name="Rectangle 3"/>
          <p:cNvSpPr>
            <a:spLocks noGrp="1"/>
          </p:cNvSpPr>
          <p:nvPr>
            <p:ph idx="1"/>
          </p:nvPr>
        </p:nvSpPr>
        <p:spPr/>
        <p:txBody>
          <a:bodyPr vert="horz" wrap="square" lIns="91414" tIns="45706" rIns="91414" bIns="45706" anchor="t"/>
          <a:lstStyle/>
          <a:p>
            <a:pPr eaLnBrk="1" hangingPunct="1"/>
            <a:r>
              <a:rPr lang="en-US" altLang="zh-CN"/>
              <a:t>Jitter or delay variation affects real time services such as voice and video.</a:t>
            </a:r>
          </a:p>
          <a:p>
            <a:pPr eaLnBrk="1" hangingPunct="1"/>
            <a:r>
              <a:rPr lang="en-US" altLang="zh-CN"/>
              <a:t>Source of jitter: explained latter</a:t>
            </a:r>
          </a:p>
          <a:p>
            <a:pPr eaLnBrk="1" hangingPunct="1"/>
            <a:r>
              <a:rPr lang="en-US" altLang="zh-CN"/>
              <a:t>To reduce jitter‚ incoming packets at the receiving end are buffered in a jitter buffer and “played” out at a constant rate.</a:t>
            </a:r>
          </a:p>
          <a:p>
            <a:pPr eaLnBrk="1" hangingPunct="1"/>
            <a:endParaRPr lang="en-US" altLang="zh-CN"/>
          </a:p>
          <a:p>
            <a:pPr eaLnBrk="1" hangingPunct="1"/>
            <a:r>
              <a:rPr lang="en-US" altLang="zh-CN"/>
              <a:t>Typical 60ms</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38914" name="Rectangle 2"/>
          <p:cNvSpPr>
            <a:spLocks noGrp="1"/>
          </p:cNvSpPr>
          <p:nvPr>
            <p:ph type="title"/>
          </p:nvPr>
        </p:nvSpPr>
        <p:spPr/>
        <p:txBody>
          <a:bodyPr vert="horz" wrap="square" lIns="91414" tIns="45706" rIns="91414" bIns="45706" anchor="t">
            <a:spAutoFit/>
          </a:bodyPr>
          <a:lstStyle/>
          <a:p>
            <a:pPr eaLnBrk="1" hangingPunct="1"/>
            <a:r>
              <a:rPr lang="en-US" altLang="zh-CN" b="0"/>
              <a:t>Network Delay</a:t>
            </a:r>
          </a:p>
        </p:txBody>
      </p:sp>
      <p:sp>
        <p:nvSpPr>
          <p:cNvPr id="38915" name="Rectangle 3"/>
          <p:cNvSpPr>
            <a:spLocks noGrp="1"/>
          </p:cNvSpPr>
          <p:nvPr>
            <p:ph idx="1"/>
          </p:nvPr>
        </p:nvSpPr>
        <p:spPr/>
        <p:txBody>
          <a:bodyPr vert="horz" wrap="square" lIns="91414" tIns="45706" rIns="91414" bIns="45706" anchor="t"/>
          <a:lstStyle/>
          <a:p>
            <a:pPr eaLnBrk="1" hangingPunct="1"/>
            <a:r>
              <a:rPr lang="en-US" altLang="zh-CN"/>
              <a:t>Packet queuing delay</a:t>
            </a:r>
          </a:p>
          <a:p>
            <a:pPr eaLnBrk="1" hangingPunct="1"/>
            <a:endParaRPr lang="en-US" altLang="zh-CN"/>
          </a:p>
          <a:p>
            <a:pPr eaLnBrk="1" hangingPunct="1"/>
            <a:r>
              <a:rPr lang="en-US" altLang="zh-CN"/>
              <a:t>Propagation delay</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39938" name="Rectangle 2"/>
          <p:cNvSpPr>
            <a:spLocks noGrp="1"/>
          </p:cNvSpPr>
          <p:nvPr>
            <p:ph type="title"/>
          </p:nvPr>
        </p:nvSpPr>
        <p:spPr/>
        <p:txBody>
          <a:bodyPr vert="horz" wrap="square" lIns="91414" tIns="45706" rIns="91414" bIns="45706" anchor="t">
            <a:spAutoFit/>
          </a:bodyPr>
          <a:lstStyle/>
          <a:p>
            <a:pPr eaLnBrk="1" hangingPunct="1"/>
            <a:r>
              <a:rPr lang="en-US" altLang="zh-CN"/>
              <a:t>Packet Queuing Delay</a:t>
            </a:r>
          </a:p>
        </p:txBody>
      </p:sp>
      <p:sp>
        <p:nvSpPr>
          <p:cNvPr id="39939" name="Rectangle 3"/>
          <p:cNvSpPr>
            <a:spLocks noGrp="1"/>
          </p:cNvSpPr>
          <p:nvPr>
            <p:ph idx="1"/>
          </p:nvPr>
        </p:nvSpPr>
        <p:spPr/>
        <p:txBody>
          <a:bodyPr vert="horz" wrap="square" lIns="91414" tIns="45706" rIns="91414" bIns="45706" anchor="t"/>
          <a:lstStyle/>
          <a:p>
            <a:pPr eaLnBrk="1" hangingPunct="1"/>
            <a:r>
              <a:rPr lang="en-US" altLang="zh-CN"/>
              <a:t>Queuing delay depends on the packet</a:t>
            </a:r>
          </a:p>
          <a:p>
            <a:pPr eaLnBrk="1" hangingPunct="1">
              <a:buNone/>
            </a:pPr>
            <a:r>
              <a:rPr lang="en-US" altLang="zh-CN"/>
              <a:t>scheduling algorithm‚ the buffer size‚ and other factors.</a:t>
            </a:r>
          </a:p>
          <a:p>
            <a:pPr eaLnBrk="1" hangingPunct="1">
              <a:buNone/>
            </a:pPr>
            <a:endParaRPr lang="en-US" altLang="zh-CN"/>
          </a:p>
          <a:p>
            <a:pPr eaLnBrk="1" hangingPunct="1">
              <a:buNone/>
            </a:pPr>
            <a:endParaRPr lang="en-US" altLang="zh-CN"/>
          </a:p>
          <a:p>
            <a:pPr eaLnBrk="1" hangingPunct="1">
              <a:buNone/>
            </a:pPr>
            <a:endParaRPr lang="en-US" altLang="zh-CN"/>
          </a:p>
        </p:txBody>
      </p:sp>
      <p:pic>
        <p:nvPicPr>
          <p:cNvPr id="39940" name="Picture 4"/>
          <p:cNvPicPr>
            <a:picLocks noChangeAspect="1"/>
          </p:cNvPicPr>
          <p:nvPr/>
        </p:nvPicPr>
        <p:blipFill>
          <a:blip r:embed="rId2"/>
          <a:stretch>
            <a:fillRect/>
          </a:stretch>
        </p:blipFill>
        <p:spPr>
          <a:xfrm>
            <a:off x="381000" y="3124200"/>
            <a:ext cx="8305800" cy="3352800"/>
          </a:xfrm>
          <a:prstGeom prst="rect">
            <a:avLst/>
          </a:prstGeom>
          <a:noFill/>
          <a:ln w="9525">
            <a:noFill/>
          </a:ln>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40962" name="Rectangle 2"/>
          <p:cNvSpPr>
            <a:spLocks noGrp="1"/>
          </p:cNvSpPr>
          <p:nvPr>
            <p:ph type="title"/>
          </p:nvPr>
        </p:nvSpPr>
        <p:spPr/>
        <p:txBody>
          <a:bodyPr vert="horz" wrap="square" lIns="91414" tIns="45706" rIns="91414" bIns="45706" anchor="t">
            <a:spAutoFit/>
          </a:bodyPr>
          <a:lstStyle/>
          <a:p>
            <a:pPr eaLnBrk="1" hangingPunct="1"/>
            <a:r>
              <a:rPr lang="en-US" altLang="zh-CN"/>
              <a:t>Propagation delay</a:t>
            </a:r>
            <a:endParaRPr lang="en-US" altLang="zh-CN" b="0"/>
          </a:p>
        </p:txBody>
      </p:sp>
      <p:sp>
        <p:nvSpPr>
          <p:cNvPr id="40963" name="Rectangle 3"/>
          <p:cNvSpPr>
            <a:spLocks noGrp="1"/>
          </p:cNvSpPr>
          <p:nvPr>
            <p:ph idx="1"/>
          </p:nvPr>
        </p:nvSpPr>
        <p:spPr/>
        <p:txBody>
          <a:bodyPr vert="horz" wrap="square" lIns="91414" tIns="45706" rIns="91414" bIns="45706" anchor="t"/>
          <a:lstStyle/>
          <a:p>
            <a:pPr eaLnBrk="1" hangingPunct="1"/>
            <a:r>
              <a:rPr lang="en-US" altLang="zh-CN"/>
              <a:t>Propagation delay is the time expended for the signal to travel the transmission distance as follows:</a:t>
            </a:r>
          </a:p>
          <a:p>
            <a:pPr lvl="1" eaLnBrk="1" hangingPunct="1"/>
            <a:r>
              <a:rPr lang="en-US" altLang="zh-CN"/>
              <a:t>D=L/C  </a:t>
            </a:r>
          </a:p>
          <a:p>
            <a:pPr lvl="1" eaLnBrk="1" hangingPunct="1">
              <a:buNone/>
            </a:pPr>
            <a:r>
              <a:rPr lang="en-US" altLang="zh-CN"/>
              <a:t>L: distance   C: speed of light/electron</a:t>
            </a:r>
          </a:p>
          <a:p>
            <a:pPr eaLnBrk="1" hangingPunct="1"/>
            <a:endParaRPr lang="en-US" altLang="zh-CN"/>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41986" name="Rectangle 2"/>
          <p:cNvSpPr>
            <a:spLocks noGrp="1"/>
          </p:cNvSpPr>
          <p:nvPr>
            <p:ph type="title"/>
          </p:nvPr>
        </p:nvSpPr>
        <p:spPr/>
        <p:txBody>
          <a:bodyPr vert="horz" wrap="square" lIns="91414" tIns="45706" rIns="91414" bIns="45706" anchor="t">
            <a:spAutoFit/>
          </a:bodyPr>
          <a:lstStyle/>
          <a:p>
            <a:pPr eaLnBrk="1" hangingPunct="1"/>
            <a:r>
              <a:rPr lang="en-US" altLang="zh-CN"/>
              <a:t>End-to-end delay objectives</a:t>
            </a:r>
          </a:p>
        </p:txBody>
      </p:sp>
      <p:sp>
        <p:nvSpPr>
          <p:cNvPr id="41987" name="Rectangle 3"/>
          <p:cNvSpPr>
            <a:spLocks noGrp="1"/>
          </p:cNvSpPr>
          <p:nvPr>
            <p:ph idx="1"/>
          </p:nvPr>
        </p:nvSpPr>
        <p:spPr/>
        <p:txBody>
          <a:bodyPr vert="horz" wrap="square" lIns="91414" tIns="45706" rIns="91414" bIns="45706" anchor="t"/>
          <a:lstStyle/>
          <a:p>
            <a:pPr eaLnBrk="1" hangingPunct="1"/>
            <a:r>
              <a:rPr lang="en-US" altLang="zh-CN"/>
              <a:t>ITU-T G.114 recommends</a:t>
            </a:r>
          </a:p>
          <a:p>
            <a:pPr lvl="1" eaLnBrk="1" hangingPunct="1"/>
            <a:r>
              <a:rPr lang="en-US" altLang="zh-CN" i="1"/>
              <a:t>0 – 150 ms</a:t>
            </a:r>
            <a:r>
              <a:rPr lang="en-US" altLang="zh-CN"/>
              <a:t>: acceptable for most user applications.</a:t>
            </a:r>
          </a:p>
          <a:p>
            <a:pPr lvl="1" eaLnBrk="1" hangingPunct="1"/>
            <a:r>
              <a:rPr lang="en-US" altLang="zh-CN" i="1"/>
              <a:t>150 – 400 ms</a:t>
            </a:r>
            <a:r>
              <a:rPr lang="en-US" altLang="zh-CN"/>
              <a:t>: acceptable for international connections.</a:t>
            </a:r>
          </a:p>
          <a:p>
            <a:pPr lvl="1" eaLnBrk="1" hangingPunct="1"/>
            <a:r>
              <a:rPr lang="en-US" altLang="zh-CN" i="1"/>
              <a:t>400 ms</a:t>
            </a:r>
            <a:r>
              <a:rPr lang="en-US" altLang="zh-CN"/>
              <a:t>: unacceptable</a:t>
            </a:r>
          </a:p>
          <a:p>
            <a:pPr lvl="1" eaLnBrk="1" hangingPunct="1"/>
            <a:endParaRPr lang="en-US" altLang="zh-CN"/>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43010" name="Rectangle 2"/>
          <p:cNvSpPr>
            <a:spLocks noGrp="1"/>
          </p:cNvSpPr>
          <p:nvPr>
            <p:ph type="title"/>
          </p:nvPr>
        </p:nvSpPr>
        <p:spPr/>
        <p:txBody>
          <a:bodyPr vert="horz" wrap="square" lIns="91414" tIns="45706" rIns="91414" bIns="45706" anchor="t">
            <a:spAutoFit/>
          </a:bodyPr>
          <a:lstStyle/>
          <a:p>
            <a:pPr eaLnBrk="1" hangingPunct="1"/>
            <a:r>
              <a:rPr lang="en-US" altLang="zh-CN"/>
              <a:t>Source of Jitter</a:t>
            </a:r>
          </a:p>
        </p:txBody>
      </p:sp>
      <p:sp>
        <p:nvSpPr>
          <p:cNvPr id="43011" name="Rectangle 3"/>
          <p:cNvSpPr>
            <a:spLocks noGrp="1"/>
          </p:cNvSpPr>
          <p:nvPr>
            <p:ph idx="1"/>
          </p:nvPr>
        </p:nvSpPr>
        <p:spPr/>
        <p:txBody>
          <a:bodyPr vert="horz" wrap="square" lIns="91414" tIns="45706" rIns="91414" bIns="45706" anchor="t"/>
          <a:lstStyle/>
          <a:p>
            <a:pPr eaLnBrk="1" hangingPunct="1"/>
            <a:r>
              <a:rPr lang="en-US" altLang="zh-CN"/>
              <a:t>All of the delay sources listed above have a fixed value except the packet queuing delay.</a:t>
            </a:r>
          </a:p>
          <a:p>
            <a:pPr eaLnBrk="1" hangingPunct="1"/>
            <a:endParaRPr lang="en-US" altLang="zh-CN"/>
          </a:p>
          <a:p>
            <a:pPr eaLnBrk="1" hangingPunct="1"/>
            <a:r>
              <a:rPr lang="en-US" altLang="zh-CN"/>
              <a:t>As packets go through the packet networks‚ they are queued at routers</a:t>
            </a:r>
          </a:p>
          <a:p>
            <a:pPr eaLnBrk="1" hangingPunct="1"/>
            <a:endParaRPr lang="en-US" altLang="zh-CN"/>
          </a:p>
          <a:p>
            <a:pPr eaLnBrk="1" hangingPunct="1"/>
            <a:r>
              <a:rPr lang="en-US" altLang="zh-CN"/>
              <a:t>Delay varies as traffic pattern changes </a:t>
            </a:r>
          </a:p>
          <a:p>
            <a:pPr eaLnBrk="1" hangingPunct="1"/>
            <a:endParaRPr lang="en-US" altLang="zh-CN"/>
          </a:p>
          <a:p>
            <a:pPr eaLnBrk="1" hangingPunct="1"/>
            <a:endParaRPr lang="en-US" altLang="zh-CN"/>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44034" name="Rectangle 2"/>
          <p:cNvSpPr>
            <a:spLocks noGrp="1"/>
          </p:cNvSpPr>
          <p:nvPr>
            <p:ph type="title"/>
          </p:nvPr>
        </p:nvSpPr>
        <p:spPr/>
        <p:txBody>
          <a:bodyPr vert="horz" wrap="square" lIns="91414" tIns="45706" rIns="91414" bIns="45706" anchor="t">
            <a:spAutoFit/>
          </a:bodyPr>
          <a:lstStyle/>
          <a:p>
            <a:pPr eaLnBrk="1" hangingPunct="1"/>
            <a:r>
              <a:rPr lang="en-US" altLang="zh-CN"/>
              <a:t>Packet loss probability</a:t>
            </a:r>
            <a:endParaRPr lang="en-US" altLang="zh-CN" b="0"/>
          </a:p>
        </p:txBody>
      </p:sp>
      <p:sp>
        <p:nvSpPr>
          <p:cNvPr id="44035" name="Rectangle 3"/>
          <p:cNvSpPr>
            <a:spLocks noGrp="1"/>
          </p:cNvSpPr>
          <p:nvPr>
            <p:ph idx="1"/>
          </p:nvPr>
        </p:nvSpPr>
        <p:spPr/>
        <p:txBody>
          <a:bodyPr vert="horz" wrap="square" lIns="91414" tIns="45706" rIns="91414" bIns="45706" anchor="t"/>
          <a:lstStyle/>
          <a:p>
            <a:pPr eaLnBrk="1" hangingPunct="1"/>
            <a:r>
              <a:rPr lang="en-US" altLang="zh-CN"/>
              <a:t>Bit errors due to transmission line impairments‚ e.g.‚ “fading‚” circuit noise</a:t>
            </a:r>
          </a:p>
          <a:p>
            <a:pPr eaLnBrk="1" hangingPunct="1"/>
            <a:r>
              <a:rPr lang="en-US" altLang="zh-CN"/>
              <a:t>Link layer packet collisions</a:t>
            </a:r>
          </a:p>
          <a:p>
            <a:pPr eaLnBrk="1" hangingPunct="1"/>
            <a:r>
              <a:rPr lang="en-US" altLang="zh-CN"/>
              <a:t>Network layer processing errors</a:t>
            </a:r>
          </a:p>
          <a:p>
            <a:pPr eaLnBrk="1" hangingPunct="1"/>
            <a:r>
              <a:rPr lang="en-US" altLang="zh-CN"/>
              <a:t>Network layer buffer overflows</a:t>
            </a:r>
          </a:p>
          <a:p>
            <a:pPr eaLnBrk="1" hangingPunct="1"/>
            <a:r>
              <a:rPr lang="en-US" altLang="zh-CN"/>
              <a:t>Network layer random packet discarding</a:t>
            </a:r>
          </a:p>
          <a:p>
            <a:pPr eaLnBrk="1" hangingPunct="1"/>
            <a:endParaRPr lang="en-US" altLang="zh-CN"/>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8434" name="Rectangle 2"/>
          <p:cNvSpPr>
            <a:spLocks noGrp="1"/>
          </p:cNvSpPr>
          <p:nvPr>
            <p:ph type="title"/>
          </p:nvPr>
        </p:nvSpPr>
        <p:spPr>
          <a:xfrm>
            <a:off x="0" y="295275"/>
            <a:ext cx="8915400" cy="646303"/>
          </a:xfrm>
        </p:spPr>
        <p:txBody>
          <a:bodyPr vert="horz" wrap="square" lIns="91414" tIns="45706" rIns="91414" bIns="45706" anchor="t">
            <a:spAutoFit/>
          </a:bodyPr>
          <a:lstStyle/>
          <a:p>
            <a:pPr eaLnBrk="1" hangingPunct="1"/>
            <a:r>
              <a:rPr lang="zh-CN" altLang="en-US" dirty="0"/>
              <a:t>网络的模式</a:t>
            </a:r>
            <a:endParaRPr lang="en-US" altLang="zh-CN" dirty="0"/>
          </a:p>
        </p:txBody>
      </p:sp>
      <p:sp>
        <p:nvSpPr>
          <p:cNvPr id="18435" name="Rectangle 3"/>
          <p:cNvSpPr>
            <a:spLocks noGrp="1"/>
          </p:cNvSpPr>
          <p:nvPr>
            <p:ph idx="1"/>
          </p:nvPr>
        </p:nvSpPr>
        <p:spPr/>
        <p:txBody>
          <a:bodyPr vert="horz" wrap="square" lIns="91414" tIns="45706" rIns="91414" bIns="45706" anchor="t"/>
          <a:lstStyle/>
          <a:p>
            <a:pPr eaLnBrk="1" hangingPunct="1"/>
            <a:endParaRPr lang="zh-CN" altLang="en-US"/>
          </a:p>
        </p:txBody>
      </p:sp>
      <p:pic>
        <p:nvPicPr>
          <p:cNvPr id="18436" name="Picture 4"/>
          <p:cNvPicPr>
            <a:picLocks noChangeAspect="1"/>
          </p:cNvPicPr>
          <p:nvPr/>
        </p:nvPicPr>
        <p:blipFill>
          <a:blip r:embed="rId2"/>
          <a:stretch>
            <a:fillRect/>
          </a:stretch>
        </p:blipFill>
        <p:spPr>
          <a:xfrm>
            <a:off x="304800" y="1752600"/>
            <a:ext cx="8269288" cy="3962400"/>
          </a:xfrm>
          <a:prstGeom prst="rect">
            <a:avLst/>
          </a:prstGeom>
          <a:noFill/>
          <a:ln w="9525">
            <a:noFill/>
          </a:ln>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45058" name="Rectangle 2"/>
          <p:cNvSpPr>
            <a:spLocks noGrp="1"/>
          </p:cNvSpPr>
          <p:nvPr>
            <p:ph type="title"/>
          </p:nvPr>
        </p:nvSpPr>
        <p:spPr/>
        <p:txBody>
          <a:bodyPr vert="horz" wrap="square" lIns="91414" tIns="45706" rIns="91414" bIns="45706" anchor="t">
            <a:spAutoFit/>
          </a:bodyPr>
          <a:lstStyle/>
          <a:p>
            <a:pPr eaLnBrk="1" hangingPunct="1"/>
            <a:endParaRPr lang="zh-CN" altLang="en-US"/>
          </a:p>
        </p:txBody>
      </p:sp>
      <p:sp>
        <p:nvSpPr>
          <p:cNvPr id="45059" name="Rectangle 3"/>
          <p:cNvSpPr>
            <a:spLocks noGrp="1"/>
          </p:cNvSpPr>
          <p:nvPr>
            <p:ph idx="1"/>
          </p:nvPr>
        </p:nvSpPr>
        <p:spPr/>
        <p:txBody>
          <a:bodyPr vert="horz" wrap="square" lIns="91414" tIns="45706" rIns="91414" bIns="45706" anchor="t"/>
          <a:lstStyle/>
          <a:p>
            <a:pPr eaLnBrk="1" hangingPunct="1"/>
            <a:r>
              <a:rPr lang="en-US" altLang="zh-CN"/>
              <a:t>1. QoS Definition</a:t>
            </a:r>
          </a:p>
          <a:p>
            <a:pPr eaLnBrk="1" hangingPunct="1"/>
            <a:endParaRPr lang="en-US" altLang="zh-CN"/>
          </a:p>
          <a:p>
            <a:pPr eaLnBrk="1" hangingPunct="1"/>
            <a:r>
              <a:rPr lang="en-US" altLang="zh-CN"/>
              <a:t>2. QoS Metrics</a:t>
            </a:r>
          </a:p>
          <a:p>
            <a:pPr eaLnBrk="1" hangingPunct="1"/>
            <a:endParaRPr lang="en-US" altLang="zh-CN"/>
          </a:p>
          <a:p>
            <a:pPr eaLnBrk="1" hangingPunct="1"/>
            <a:r>
              <a:rPr lang="en-US" altLang="zh-CN">
                <a:solidFill>
                  <a:srgbClr val="FF0000"/>
                </a:solidFill>
              </a:rPr>
              <a:t>3. IP QoS</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46082" name="Rectangle 2"/>
          <p:cNvSpPr>
            <a:spLocks noGrp="1"/>
          </p:cNvSpPr>
          <p:nvPr>
            <p:ph type="title"/>
          </p:nvPr>
        </p:nvSpPr>
        <p:spPr/>
        <p:txBody>
          <a:bodyPr vert="horz" wrap="square" lIns="91414" tIns="45706" rIns="91414" bIns="45706" anchor="t">
            <a:spAutoFit/>
          </a:bodyPr>
          <a:lstStyle/>
          <a:p>
            <a:pPr eaLnBrk="1" hangingPunct="1"/>
            <a:r>
              <a:rPr lang="en-US" altLang="zh-CN"/>
              <a:t>Best Effort</a:t>
            </a:r>
          </a:p>
        </p:txBody>
      </p:sp>
      <p:sp>
        <p:nvSpPr>
          <p:cNvPr id="46083" name="Rectangle 3"/>
          <p:cNvSpPr>
            <a:spLocks noGrp="1"/>
          </p:cNvSpPr>
          <p:nvPr>
            <p:ph idx="1"/>
          </p:nvPr>
        </p:nvSpPr>
        <p:spPr/>
        <p:txBody>
          <a:bodyPr vert="horz" wrap="square" lIns="91414" tIns="45706" rIns="91414" bIns="45706" anchor="t"/>
          <a:lstStyle/>
          <a:p>
            <a:pPr eaLnBrk="1" hangingPunct="1"/>
            <a:r>
              <a:rPr lang="en-US" altLang="zh-CN"/>
              <a:t>Without a QoS mechanism, an IP network provides the “best effort” service.</a:t>
            </a:r>
          </a:p>
          <a:p>
            <a:pPr eaLnBrk="1" hangingPunct="1"/>
            <a:endParaRPr lang="en-US" altLang="zh-CN"/>
          </a:p>
          <a:p>
            <a:pPr eaLnBrk="1" hangingPunct="1"/>
            <a:r>
              <a:rPr lang="en-US" altLang="zh-CN"/>
              <a:t>all packets are indistinguishable and are given the same forwarding treatment.</a:t>
            </a:r>
          </a:p>
          <a:p>
            <a:pPr eaLnBrk="1" hangingPunct="1"/>
            <a:endParaRPr lang="en-US" altLang="zh-CN"/>
          </a:p>
          <a:p>
            <a:pPr eaLnBrk="1" hangingPunct="1"/>
            <a:endParaRPr lang="en-US" altLang="zh-CN"/>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47106" name="Rectangle 2"/>
          <p:cNvSpPr>
            <a:spLocks noGrp="1"/>
          </p:cNvSpPr>
          <p:nvPr>
            <p:ph type="title"/>
          </p:nvPr>
        </p:nvSpPr>
        <p:spPr/>
        <p:txBody>
          <a:bodyPr vert="horz" wrap="square" lIns="91414" tIns="45706" rIns="91414" bIns="45706" anchor="t">
            <a:spAutoFit/>
          </a:bodyPr>
          <a:lstStyle/>
          <a:p>
            <a:pPr eaLnBrk="1" hangingPunct="1"/>
            <a:r>
              <a:rPr lang="en-US" altLang="zh-CN"/>
              <a:t>IP QoS</a:t>
            </a:r>
          </a:p>
        </p:txBody>
      </p:sp>
      <p:sp>
        <p:nvSpPr>
          <p:cNvPr id="47107" name="Rectangle 3"/>
          <p:cNvSpPr>
            <a:spLocks noGrp="1"/>
          </p:cNvSpPr>
          <p:nvPr>
            <p:ph idx="1"/>
          </p:nvPr>
        </p:nvSpPr>
        <p:spPr/>
        <p:txBody>
          <a:bodyPr vert="horz" wrap="square" lIns="91414" tIns="45706" rIns="91414" bIns="45706" anchor="t"/>
          <a:lstStyle/>
          <a:p>
            <a:pPr eaLnBrk="1" hangingPunct="1"/>
            <a:r>
              <a:rPr lang="en-US" altLang="zh-CN"/>
              <a:t>A QoS mechanism in the IP network provides a means of distinguishing the packets and treating them differently.</a:t>
            </a:r>
          </a:p>
          <a:p>
            <a:pPr lvl="1" eaLnBrk="1" hangingPunct="1"/>
            <a:endParaRPr lang="en-US" altLang="zh-CN"/>
          </a:p>
          <a:p>
            <a:pPr eaLnBrk="1" hangingPunct="1"/>
            <a:endParaRPr lang="en-US" altLang="zh-CN"/>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48130" name="Rectangle 2"/>
          <p:cNvSpPr>
            <a:spLocks noGrp="1"/>
          </p:cNvSpPr>
          <p:nvPr>
            <p:ph type="title"/>
          </p:nvPr>
        </p:nvSpPr>
        <p:spPr/>
        <p:txBody>
          <a:bodyPr vert="horz" wrap="square" lIns="91414" tIns="45706" rIns="91414" bIns="45706" anchor="t">
            <a:spAutoFit/>
          </a:bodyPr>
          <a:lstStyle/>
          <a:p>
            <a:pPr eaLnBrk="1" hangingPunct="1"/>
            <a:r>
              <a:rPr lang="en-US" altLang="zh-CN"/>
              <a:t>Best-effort</a:t>
            </a:r>
          </a:p>
        </p:txBody>
      </p:sp>
      <p:sp>
        <p:nvSpPr>
          <p:cNvPr id="48131" name="Rectangle 3"/>
          <p:cNvSpPr>
            <a:spLocks noGrp="1"/>
          </p:cNvSpPr>
          <p:nvPr>
            <p:ph idx="1"/>
          </p:nvPr>
        </p:nvSpPr>
        <p:spPr/>
        <p:txBody>
          <a:bodyPr vert="horz" wrap="square" lIns="91414" tIns="45706" rIns="91414" bIns="45706" anchor="t"/>
          <a:lstStyle/>
          <a:p>
            <a:pPr eaLnBrk="1" hangingPunct="1"/>
            <a:r>
              <a:rPr lang="en-US" altLang="zh-CN"/>
              <a:t>In the best effort service, all packets are lumped into a single mass regardless of the source of the traffic.</a:t>
            </a:r>
          </a:p>
          <a:p>
            <a:pPr eaLnBrk="1" hangingPunct="1"/>
            <a:endParaRPr lang="en-US" altLang="zh-CN"/>
          </a:p>
        </p:txBody>
      </p:sp>
      <p:pic>
        <p:nvPicPr>
          <p:cNvPr id="48132" name="Picture 4"/>
          <p:cNvPicPr>
            <a:picLocks noChangeAspect="1"/>
          </p:cNvPicPr>
          <p:nvPr/>
        </p:nvPicPr>
        <p:blipFill>
          <a:blip r:embed="rId2"/>
          <a:stretch>
            <a:fillRect/>
          </a:stretch>
        </p:blipFill>
        <p:spPr>
          <a:xfrm>
            <a:off x="2057400" y="3352800"/>
            <a:ext cx="4354513" cy="2689225"/>
          </a:xfrm>
          <a:prstGeom prst="rect">
            <a:avLst/>
          </a:prstGeom>
          <a:noFill/>
          <a:ln w="9525">
            <a:noFill/>
          </a:ln>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49154" name="Rectangle 2"/>
          <p:cNvSpPr>
            <a:spLocks noGrp="1"/>
          </p:cNvSpPr>
          <p:nvPr>
            <p:ph type="title"/>
          </p:nvPr>
        </p:nvSpPr>
        <p:spPr/>
        <p:txBody>
          <a:bodyPr vert="horz" wrap="square" lIns="91414" tIns="45706" rIns="91414" bIns="45706" anchor="t">
            <a:spAutoFit/>
          </a:bodyPr>
          <a:lstStyle/>
          <a:p>
            <a:pPr eaLnBrk="1" hangingPunct="1"/>
            <a:r>
              <a:rPr lang="en-US" altLang="zh-CN"/>
              <a:t>Basic Tasks for IP QoS</a:t>
            </a:r>
          </a:p>
        </p:txBody>
      </p:sp>
      <p:sp>
        <p:nvSpPr>
          <p:cNvPr id="49155" name="Rectangle 3"/>
          <p:cNvSpPr>
            <a:spLocks noGrp="1"/>
          </p:cNvSpPr>
          <p:nvPr>
            <p:ph idx="1"/>
          </p:nvPr>
        </p:nvSpPr>
        <p:spPr/>
        <p:txBody>
          <a:bodyPr vert="horz" wrap="square" lIns="91414" tIns="45706" rIns="91414" bIns="45706" anchor="t"/>
          <a:lstStyle/>
          <a:p>
            <a:pPr eaLnBrk="1" hangingPunct="1"/>
            <a:r>
              <a:rPr lang="en-US" altLang="zh-CN"/>
              <a:t>The network must perform</a:t>
            </a:r>
          </a:p>
          <a:p>
            <a:pPr lvl="1" eaLnBrk="1" hangingPunct="1"/>
            <a:r>
              <a:rPr lang="en-US" altLang="zh-CN"/>
              <a:t>Task 1 - differentiate between traffic or service types so that users can treat one or more classes of traffic differently than other types</a:t>
            </a:r>
          </a:p>
          <a:p>
            <a:pPr lvl="1" eaLnBrk="1" hangingPunct="1"/>
            <a:endParaRPr lang="en-US" altLang="zh-CN"/>
          </a:p>
          <a:p>
            <a:pPr lvl="1" eaLnBrk="1" hangingPunct="1"/>
            <a:r>
              <a:rPr lang="en-US" altLang="zh-CN"/>
              <a:t>Task 2 - treat the different classes of traffic differently by providing resource assurance and service differentiation in a network</a:t>
            </a:r>
          </a:p>
          <a:p>
            <a:pPr eaLnBrk="1" hangingPunct="1"/>
            <a:endParaRPr lang="en-US" altLang="zh-CN"/>
          </a:p>
          <a:p>
            <a:pPr eaLnBrk="1" hangingPunct="1"/>
            <a:endParaRPr lang="en-US" altLang="zh-CN"/>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50178" name="Rectangle 2"/>
          <p:cNvSpPr>
            <a:spLocks noGrp="1"/>
          </p:cNvSpPr>
          <p:nvPr>
            <p:ph type="title"/>
          </p:nvPr>
        </p:nvSpPr>
        <p:spPr/>
        <p:txBody>
          <a:bodyPr vert="horz" wrap="square" lIns="91414" tIns="45706" rIns="91414" bIns="45706" anchor="t">
            <a:spAutoFit/>
          </a:bodyPr>
          <a:lstStyle/>
          <a:p>
            <a:pPr eaLnBrk="1" hangingPunct="1"/>
            <a:endParaRPr lang="zh-CN" altLang="en-US"/>
          </a:p>
        </p:txBody>
      </p:sp>
      <p:sp>
        <p:nvSpPr>
          <p:cNvPr id="50179" name="Rectangle 3"/>
          <p:cNvSpPr>
            <a:spLocks noGrp="1"/>
          </p:cNvSpPr>
          <p:nvPr>
            <p:ph idx="1"/>
          </p:nvPr>
        </p:nvSpPr>
        <p:spPr/>
        <p:txBody>
          <a:bodyPr vert="horz" wrap="square" lIns="91414" tIns="45706" rIns="91414" bIns="45706" anchor="t"/>
          <a:lstStyle/>
          <a:p>
            <a:pPr eaLnBrk="1" hangingPunct="1"/>
            <a:endParaRPr lang="zh-CN" altLang="en-US"/>
          </a:p>
        </p:txBody>
      </p:sp>
      <p:pic>
        <p:nvPicPr>
          <p:cNvPr id="50180" name="Picture 4"/>
          <p:cNvPicPr>
            <a:picLocks noChangeAspect="1"/>
          </p:cNvPicPr>
          <p:nvPr/>
        </p:nvPicPr>
        <p:blipFill>
          <a:blip r:embed="rId2"/>
          <a:stretch>
            <a:fillRect/>
          </a:stretch>
        </p:blipFill>
        <p:spPr>
          <a:xfrm>
            <a:off x="228600" y="760095"/>
            <a:ext cx="4038600" cy="3903663"/>
          </a:xfrm>
          <a:prstGeom prst="rect">
            <a:avLst/>
          </a:prstGeom>
          <a:noFill/>
          <a:ln w="9525">
            <a:noFill/>
          </a:ln>
        </p:spPr>
      </p:pic>
      <p:pic>
        <p:nvPicPr>
          <p:cNvPr id="50181" name="Picture 5"/>
          <p:cNvPicPr>
            <a:picLocks noChangeAspect="1"/>
          </p:cNvPicPr>
          <p:nvPr/>
        </p:nvPicPr>
        <p:blipFill>
          <a:blip r:embed="rId3"/>
          <a:stretch>
            <a:fillRect/>
          </a:stretch>
        </p:blipFill>
        <p:spPr>
          <a:xfrm>
            <a:off x="5060950" y="760095"/>
            <a:ext cx="4083050" cy="5849938"/>
          </a:xfrm>
          <a:prstGeom prst="rect">
            <a:avLst/>
          </a:prstGeom>
          <a:noFill/>
          <a:ln w="9525">
            <a:noFill/>
          </a:ln>
        </p:spPr>
      </p:pic>
      <p:sp>
        <p:nvSpPr>
          <p:cNvPr id="50182" name="Rectangle 7"/>
          <p:cNvSpPr/>
          <p:nvPr/>
        </p:nvSpPr>
        <p:spPr>
          <a:xfrm>
            <a:off x="228600" y="4419600"/>
            <a:ext cx="4495800" cy="488950"/>
          </a:xfrm>
          <a:prstGeom prst="rect">
            <a:avLst/>
          </a:prstGeom>
          <a:noFill/>
          <a:ln w="9525">
            <a:noFill/>
          </a:ln>
        </p:spPr>
        <p:txBody>
          <a:bodyPr lIns="0" tIns="0" rIns="0" bIns="0" anchor="t">
            <a:spAutoFit/>
          </a:bodyPr>
          <a:lstStyle/>
          <a:p>
            <a:pPr indent="0">
              <a:spcBef>
                <a:spcPct val="50000"/>
              </a:spcBef>
            </a:pPr>
            <a:r>
              <a:rPr lang="en-US" altLang="zh-CN" sz="1600">
                <a:latin typeface="Arial" panose="020B0604020202090204" pitchFamily="34" charset="0"/>
                <a:ea typeface="SimSun" pitchFamily="2" charset="-122"/>
              </a:rPr>
              <a:t>Task 1 is typically performed at user network and network-network interfaces; </a:t>
            </a:r>
          </a:p>
        </p:txBody>
      </p:sp>
      <p:sp>
        <p:nvSpPr>
          <p:cNvPr id="50183" name="Rectangle 9"/>
          <p:cNvSpPr/>
          <p:nvPr/>
        </p:nvSpPr>
        <p:spPr>
          <a:xfrm>
            <a:off x="228600" y="5181600"/>
            <a:ext cx="4572000" cy="1222375"/>
          </a:xfrm>
          <a:prstGeom prst="rect">
            <a:avLst/>
          </a:prstGeom>
          <a:noFill/>
          <a:ln w="9525">
            <a:noFill/>
          </a:ln>
        </p:spPr>
        <p:txBody>
          <a:bodyPr lIns="0" tIns="0" rIns="0" bIns="0" anchor="t">
            <a:spAutoFit/>
          </a:bodyPr>
          <a:lstStyle/>
          <a:p>
            <a:pPr indent="0">
              <a:spcBef>
                <a:spcPct val="50000"/>
              </a:spcBef>
            </a:pPr>
            <a:r>
              <a:rPr lang="en-US" altLang="zh-CN" sz="1600">
                <a:latin typeface="Arial" panose="020B0604020202090204" pitchFamily="34" charset="0"/>
                <a:ea typeface="SimSun" pitchFamily="2" charset="-122"/>
              </a:rPr>
              <a:t>Task 2, by the network. Task 2 is implementation-dependent. The network capability to perform Task 2 is a key technology differentiator of manufacturers’ product.</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51202" name="Rectangle 2"/>
          <p:cNvSpPr>
            <a:spLocks noGrp="1"/>
          </p:cNvSpPr>
          <p:nvPr>
            <p:ph type="title"/>
          </p:nvPr>
        </p:nvSpPr>
        <p:spPr/>
        <p:txBody>
          <a:bodyPr vert="horz" wrap="square" lIns="91414" tIns="45706" rIns="91414" bIns="45706" anchor="t">
            <a:spAutoFit/>
          </a:bodyPr>
          <a:lstStyle/>
          <a:p>
            <a:pPr eaLnBrk="1" hangingPunct="1"/>
            <a:endParaRPr lang="zh-CN" altLang="en-US"/>
          </a:p>
        </p:txBody>
      </p:sp>
      <p:sp>
        <p:nvSpPr>
          <p:cNvPr id="51203" name="Rectangle 3"/>
          <p:cNvSpPr>
            <a:spLocks noGrp="1"/>
          </p:cNvSpPr>
          <p:nvPr>
            <p:ph idx="1"/>
          </p:nvPr>
        </p:nvSpPr>
        <p:spPr/>
        <p:txBody>
          <a:bodyPr vert="horz" wrap="square" lIns="91414" tIns="45706" rIns="91414" bIns="45706" anchor="t"/>
          <a:lstStyle/>
          <a:p>
            <a:pPr eaLnBrk="1" hangingPunct="1"/>
            <a:r>
              <a:rPr lang="en-US" altLang="zh-CN"/>
              <a:t>An incoming packet first goes through the packet marking and packet classification modules. </a:t>
            </a:r>
          </a:p>
          <a:p>
            <a:pPr eaLnBrk="1" hangingPunct="1"/>
            <a:r>
              <a:rPr lang="en-US" altLang="zh-CN"/>
              <a:t>The packet then goes through the packet conditioning and packet servicing modules.</a:t>
            </a:r>
          </a:p>
          <a:p>
            <a:pPr eaLnBrk="1" hangingPunct="1"/>
            <a:endParaRPr lang="en-US" altLang="zh-CN"/>
          </a:p>
          <a:p>
            <a:pPr eaLnBrk="1" hangingPunct="1"/>
            <a:endParaRPr lang="en-US" altLang="zh-CN"/>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52226" name="Rectangle 2"/>
          <p:cNvSpPr>
            <a:spLocks noGrp="1"/>
          </p:cNvSpPr>
          <p:nvPr>
            <p:ph type="title"/>
          </p:nvPr>
        </p:nvSpPr>
        <p:spPr/>
        <p:txBody>
          <a:bodyPr vert="horz" wrap="square" lIns="91414" tIns="45706" rIns="91414" bIns="45706" anchor="t">
            <a:spAutoFit/>
          </a:bodyPr>
          <a:lstStyle/>
          <a:p>
            <a:pPr eaLnBrk="1" hangingPunct="1"/>
            <a:endParaRPr lang="zh-CN" altLang="en-US"/>
          </a:p>
        </p:txBody>
      </p:sp>
      <p:sp>
        <p:nvSpPr>
          <p:cNvPr id="52227" name="Rectangle 3"/>
          <p:cNvSpPr>
            <a:spLocks noGrp="1"/>
          </p:cNvSpPr>
          <p:nvPr>
            <p:ph idx="1"/>
          </p:nvPr>
        </p:nvSpPr>
        <p:spPr/>
        <p:txBody>
          <a:bodyPr vert="horz" wrap="square" lIns="91414" tIns="45706" rIns="91414" bIns="45706" anchor="t"/>
          <a:lstStyle/>
          <a:p>
            <a:pPr eaLnBrk="1" hangingPunct="1"/>
            <a:endParaRPr lang="zh-CN" altLang="en-US"/>
          </a:p>
        </p:txBody>
      </p:sp>
      <p:pic>
        <p:nvPicPr>
          <p:cNvPr id="52228" name="Picture 4"/>
          <p:cNvPicPr>
            <a:picLocks noChangeAspect="1"/>
          </p:cNvPicPr>
          <p:nvPr/>
        </p:nvPicPr>
        <p:blipFill>
          <a:blip r:embed="rId2"/>
          <a:stretch>
            <a:fillRect/>
          </a:stretch>
        </p:blipFill>
        <p:spPr>
          <a:xfrm>
            <a:off x="304800" y="533400"/>
            <a:ext cx="8099425" cy="5994400"/>
          </a:xfrm>
          <a:prstGeom prst="rect">
            <a:avLst/>
          </a:prstGeom>
          <a:noFill/>
          <a:ln w="9525">
            <a:noFill/>
          </a:ln>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53250" name="Rectangle 2"/>
          <p:cNvSpPr>
            <a:spLocks noGrp="1"/>
          </p:cNvSpPr>
          <p:nvPr>
            <p:ph type="title"/>
          </p:nvPr>
        </p:nvSpPr>
        <p:spPr/>
        <p:txBody>
          <a:bodyPr vert="horz" wrap="square" lIns="91414" tIns="45706" rIns="91414" bIns="45706" anchor="t">
            <a:spAutoFit/>
          </a:bodyPr>
          <a:lstStyle/>
          <a:p>
            <a:pPr eaLnBrk="1" hangingPunct="1"/>
            <a:r>
              <a:rPr lang="en-US" altLang="zh-CN"/>
              <a:t>PACKET MARKING</a:t>
            </a:r>
            <a:endParaRPr lang="en-US" altLang="zh-CN" b="0"/>
          </a:p>
        </p:txBody>
      </p:sp>
      <p:sp>
        <p:nvSpPr>
          <p:cNvPr id="53251" name="Rectangle 3"/>
          <p:cNvSpPr>
            <a:spLocks noGrp="1"/>
          </p:cNvSpPr>
          <p:nvPr>
            <p:ph idx="1"/>
          </p:nvPr>
        </p:nvSpPr>
        <p:spPr/>
        <p:txBody>
          <a:bodyPr vert="horz" wrap="square" lIns="91414" tIns="45706" rIns="91414" bIns="45706" anchor="t"/>
          <a:lstStyle/>
          <a:p>
            <a:pPr eaLnBrk="1" hangingPunct="1"/>
            <a:r>
              <a:rPr lang="en-US" altLang="zh-CN"/>
              <a:t>refers to setting the binary bits of appropriate fields in the IP header to specific values for the purpose of distinguishing one type of IP packet from another.</a:t>
            </a:r>
          </a:p>
          <a:p>
            <a:pPr lvl="1" eaLnBrk="1" hangingPunct="1"/>
            <a:r>
              <a:rPr lang="en-US" altLang="zh-CN"/>
              <a:t>E.g. a packet may be distinguished by its source address, its destination address or a combination of both.</a:t>
            </a:r>
          </a:p>
          <a:p>
            <a:pPr lvl="1" eaLnBrk="1" hangingPunct="1"/>
            <a:r>
              <a:rPr lang="en-US" altLang="zh-CN"/>
              <a:t>setting the DiffServ Code Point (DSCP) of the DiffServ field of a packet to a specific value.</a:t>
            </a:r>
          </a:p>
          <a:p>
            <a:pPr lvl="1" eaLnBrk="1" hangingPunct="1"/>
            <a:endParaRPr lang="en-US" altLang="zh-CN"/>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54274" name="Rectangle 2"/>
          <p:cNvSpPr>
            <a:spLocks noGrp="1"/>
          </p:cNvSpPr>
          <p:nvPr>
            <p:ph type="title"/>
          </p:nvPr>
        </p:nvSpPr>
        <p:spPr/>
        <p:txBody>
          <a:bodyPr vert="horz" wrap="square" lIns="91414" tIns="45706" rIns="91414" bIns="45706" anchor="t">
            <a:spAutoFit/>
          </a:bodyPr>
          <a:lstStyle/>
          <a:p>
            <a:pPr eaLnBrk="1" hangingPunct="1"/>
            <a:r>
              <a:rPr lang="en-US" altLang="zh-CN"/>
              <a:t>PACKET CLASSIFICATION</a:t>
            </a:r>
            <a:endParaRPr lang="en-US" altLang="zh-CN" b="0"/>
          </a:p>
        </p:txBody>
      </p:sp>
      <p:sp>
        <p:nvSpPr>
          <p:cNvPr id="54275" name="Rectangle 3"/>
          <p:cNvSpPr>
            <a:spLocks noGrp="1"/>
          </p:cNvSpPr>
          <p:nvPr>
            <p:ph idx="1"/>
          </p:nvPr>
        </p:nvSpPr>
        <p:spPr/>
        <p:txBody>
          <a:bodyPr vert="horz" wrap="square" lIns="91414" tIns="45706" rIns="91414" bIns="45706" anchor="t"/>
          <a:lstStyle/>
          <a:p>
            <a:pPr eaLnBrk="1" hangingPunct="1"/>
            <a:r>
              <a:rPr lang="en-US" altLang="zh-CN"/>
              <a:t>To group packets according to  a classification rule.</a:t>
            </a:r>
          </a:p>
          <a:p>
            <a:pPr lvl="1" eaLnBrk="1" hangingPunct="1"/>
            <a:r>
              <a:rPr lang="en-US" altLang="zh-CN"/>
              <a:t>Different from packet marking</a:t>
            </a:r>
          </a:p>
          <a:p>
            <a:pPr lvl="1" eaLnBrk="1" hangingPunct="1"/>
            <a:r>
              <a:rPr lang="en-US" altLang="zh-CN"/>
              <a:t>E.g. 10 traffic can be marked by number 1-10</a:t>
            </a:r>
          </a:p>
          <a:p>
            <a:pPr lvl="1" eaLnBrk="1" hangingPunct="1"/>
            <a:r>
              <a:rPr lang="en-US" altLang="zh-CN"/>
              <a:t>The 10 traffic can be classified into 2 groups</a:t>
            </a:r>
          </a:p>
          <a:p>
            <a:pPr lvl="2" eaLnBrk="1" hangingPunct="1"/>
            <a:r>
              <a:rPr lang="en-US" altLang="zh-CN"/>
              <a:t>1-5</a:t>
            </a:r>
          </a:p>
          <a:p>
            <a:pPr lvl="2" eaLnBrk="1" hangingPunct="1"/>
            <a:r>
              <a:rPr lang="en-US" altLang="zh-CN"/>
              <a:t>5-10</a:t>
            </a:r>
          </a:p>
          <a:p>
            <a:pPr lvl="1" eaLnBrk="1" hangingPunct="1"/>
            <a:endParaRPr lang="en-US" altLang="zh-CN"/>
          </a:p>
          <a:p>
            <a:pPr eaLnBrk="1" hangingPunct="1"/>
            <a:endParaRPr lang="en-US" altLang="zh-CN"/>
          </a:p>
          <a:p>
            <a:pPr eaLnBrk="1" hangingPunct="1"/>
            <a:endParaRPr lang="en-US" altLang="zh-CN"/>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9458" name="Rectangle 2"/>
          <p:cNvSpPr>
            <a:spLocks noGrp="1"/>
          </p:cNvSpPr>
          <p:nvPr>
            <p:ph type="title"/>
          </p:nvPr>
        </p:nvSpPr>
        <p:spPr>
          <a:xfrm>
            <a:off x="0" y="295275"/>
            <a:ext cx="8915400" cy="646303"/>
          </a:xfrm>
        </p:spPr>
        <p:txBody>
          <a:bodyPr vert="horz" wrap="square" lIns="91414" tIns="45706" rIns="91414" bIns="45706" anchor="t">
            <a:spAutoFit/>
          </a:bodyPr>
          <a:lstStyle/>
          <a:p>
            <a:pPr eaLnBrk="1" hangingPunct="1"/>
            <a:r>
              <a:rPr lang="zh-CN" altLang="en-US" dirty="0"/>
              <a:t>融合</a:t>
            </a:r>
            <a:endParaRPr lang="en-US" altLang="zh-CN" dirty="0"/>
          </a:p>
        </p:txBody>
      </p:sp>
      <p:sp>
        <p:nvSpPr>
          <p:cNvPr id="19459" name="Rectangle 3"/>
          <p:cNvSpPr>
            <a:spLocks noGrp="1"/>
          </p:cNvSpPr>
          <p:nvPr>
            <p:ph idx="1"/>
          </p:nvPr>
        </p:nvSpPr>
        <p:spPr/>
        <p:txBody>
          <a:bodyPr vert="horz" wrap="square" lIns="91414" tIns="45706" rIns="91414" bIns="45706" anchor="t"/>
          <a:lstStyle/>
          <a:p>
            <a:pPr eaLnBrk="1" hangingPunct="1"/>
            <a:endParaRPr lang="zh-CN" altLang="en-US"/>
          </a:p>
        </p:txBody>
      </p:sp>
      <p:pic>
        <p:nvPicPr>
          <p:cNvPr id="19460" name="Picture 4"/>
          <p:cNvPicPr>
            <a:picLocks noChangeAspect="1"/>
          </p:cNvPicPr>
          <p:nvPr/>
        </p:nvPicPr>
        <p:blipFill>
          <a:blip r:embed="rId2"/>
          <a:stretch>
            <a:fillRect/>
          </a:stretch>
        </p:blipFill>
        <p:spPr>
          <a:xfrm>
            <a:off x="457200" y="1371600"/>
            <a:ext cx="8224838" cy="5227638"/>
          </a:xfrm>
          <a:prstGeom prst="rect">
            <a:avLst/>
          </a:prstGeom>
          <a:noFill/>
          <a:ln w="9525">
            <a:noFill/>
          </a:ln>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55298" name="Rectangle 2"/>
          <p:cNvSpPr>
            <a:spLocks noGrp="1"/>
          </p:cNvSpPr>
          <p:nvPr>
            <p:ph type="title"/>
          </p:nvPr>
        </p:nvSpPr>
        <p:spPr>
          <a:xfrm>
            <a:off x="471805" y="485458"/>
            <a:ext cx="8467725" cy="1219200"/>
          </a:xfrm>
        </p:spPr>
        <p:txBody>
          <a:bodyPr vert="horz" wrap="square" lIns="91414" tIns="45706" rIns="91414" bIns="45706" anchor="t">
            <a:spAutoFit/>
          </a:bodyPr>
          <a:lstStyle/>
          <a:p>
            <a:pPr eaLnBrk="1" hangingPunct="1"/>
            <a:r>
              <a:rPr lang="en-US" altLang="zh-CN" b="0"/>
              <a:t>Packet Classification Methods</a:t>
            </a:r>
            <a:br>
              <a:rPr lang="en-US" altLang="zh-CN" b="0"/>
            </a:br>
            <a:endParaRPr lang="en-US" altLang="zh-CN" b="0"/>
          </a:p>
        </p:txBody>
      </p:sp>
      <p:sp>
        <p:nvSpPr>
          <p:cNvPr id="55299" name="Rectangle 3"/>
          <p:cNvSpPr>
            <a:spLocks noGrp="1"/>
          </p:cNvSpPr>
          <p:nvPr>
            <p:ph idx="1"/>
          </p:nvPr>
        </p:nvSpPr>
        <p:spPr/>
        <p:txBody>
          <a:bodyPr vert="horz" wrap="square" lIns="91414" tIns="45706" rIns="91414" bIns="45706" anchor="t"/>
          <a:lstStyle/>
          <a:p>
            <a:pPr eaLnBrk="1" hangingPunct="1"/>
            <a:r>
              <a:rPr lang="en-US" altLang="zh-CN"/>
              <a:t>Multi-Field (MF) classification</a:t>
            </a:r>
          </a:p>
          <a:p>
            <a:pPr lvl="1" eaLnBrk="1" hangingPunct="1"/>
            <a:r>
              <a:rPr lang="en-US" altLang="zh-CN"/>
              <a:t>packets are classified based on a combination of the values of one or more header fields. In addition to the header field, other parameters, e.g., incoming interface identification, may be used for classification purposes as well.</a:t>
            </a:r>
          </a:p>
          <a:p>
            <a:pPr eaLnBrk="1" hangingPunct="1"/>
            <a:r>
              <a:rPr lang="en-US" altLang="zh-CN"/>
              <a:t>Behavior Aggregate (BA) classification</a:t>
            </a:r>
          </a:p>
          <a:p>
            <a:pPr lvl="1" eaLnBrk="1" hangingPunct="1"/>
            <a:r>
              <a:rPr lang="en-US" altLang="zh-CN"/>
              <a:t>packets are classified based on the DiffServ Code Point (DSCP) values only.</a:t>
            </a:r>
          </a:p>
          <a:p>
            <a:pPr eaLnBrk="1" hangingPunct="1"/>
            <a:endParaRPr lang="en-US" altLang="zh-CN"/>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56322" name="Rectangle 2"/>
          <p:cNvSpPr>
            <a:spLocks noGrp="1"/>
          </p:cNvSpPr>
          <p:nvPr>
            <p:ph type="title"/>
          </p:nvPr>
        </p:nvSpPr>
        <p:spPr/>
        <p:txBody>
          <a:bodyPr vert="horz" wrap="square" lIns="91414" tIns="45706" rIns="91414" bIns="45706" anchor="t">
            <a:spAutoFit/>
          </a:bodyPr>
          <a:lstStyle/>
          <a:p>
            <a:pPr eaLnBrk="1" hangingPunct="1"/>
            <a:r>
              <a:rPr lang="en-US" altLang="zh-CN" b="0"/>
              <a:t>Multi-Field packet classification</a:t>
            </a:r>
          </a:p>
        </p:txBody>
      </p:sp>
      <p:sp>
        <p:nvSpPr>
          <p:cNvPr id="56323" name="Rectangle 3"/>
          <p:cNvSpPr>
            <a:spLocks noGrp="1"/>
          </p:cNvSpPr>
          <p:nvPr>
            <p:ph idx="1"/>
          </p:nvPr>
        </p:nvSpPr>
        <p:spPr/>
        <p:txBody>
          <a:bodyPr vert="horz" wrap="square" lIns="91414" tIns="45706" rIns="91414" bIns="45706" anchor="t"/>
          <a:lstStyle/>
          <a:p>
            <a:pPr eaLnBrk="1" hangingPunct="1"/>
            <a:endParaRPr lang="zh-CN" altLang="en-US"/>
          </a:p>
        </p:txBody>
      </p:sp>
      <p:pic>
        <p:nvPicPr>
          <p:cNvPr id="56324" name="Picture 4"/>
          <p:cNvPicPr>
            <a:picLocks noChangeAspect="1"/>
          </p:cNvPicPr>
          <p:nvPr/>
        </p:nvPicPr>
        <p:blipFill>
          <a:blip r:embed="rId2"/>
          <a:stretch>
            <a:fillRect/>
          </a:stretch>
        </p:blipFill>
        <p:spPr>
          <a:xfrm>
            <a:off x="685800" y="2514600"/>
            <a:ext cx="8162925" cy="2303463"/>
          </a:xfrm>
          <a:prstGeom prst="rect">
            <a:avLst/>
          </a:prstGeom>
          <a:noFill/>
          <a:ln w="9525">
            <a:noFill/>
          </a:ln>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57346" name="Rectangle 2"/>
          <p:cNvSpPr>
            <a:spLocks noGrp="1"/>
          </p:cNvSpPr>
          <p:nvPr>
            <p:ph type="title"/>
          </p:nvPr>
        </p:nvSpPr>
        <p:spPr/>
        <p:txBody>
          <a:bodyPr vert="horz" wrap="square" lIns="91414" tIns="45706" rIns="91414" bIns="45706" anchor="t">
            <a:spAutoFit/>
          </a:bodyPr>
          <a:lstStyle/>
          <a:p>
            <a:pPr eaLnBrk="1" hangingPunct="1"/>
            <a:r>
              <a:rPr lang="en-US" altLang="zh-CN" b="0"/>
              <a:t>Behavior Aggregate classification</a:t>
            </a:r>
          </a:p>
        </p:txBody>
      </p:sp>
      <p:sp>
        <p:nvSpPr>
          <p:cNvPr id="57347" name="Rectangle 3"/>
          <p:cNvSpPr>
            <a:spLocks noGrp="1"/>
          </p:cNvSpPr>
          <p:nvPr>
            <p:ph idx="1"/>
          </p:nvPr>
        </p:nvSpPr>
        <p:spPr/>
        <p:txBody>
          <a:bodyPr vert="horz" wrap="square" lIns="91414" tIns="45706" rIns="91414" bIns="45706" anchor="t"/>
          <a:lstStyle/>
          <a:p>
            <a:pPr eaLnBrk="1" hangingPunct="1"/>
            <a:endParaRPr lang="zh-CN" altLang="en-US"/>
          </a:p>
        </p:txBody>
      </p:sp>
      <p:pic>
        <p:nvPicPr>
          <p:cNvPr id="57348" name="Picture 4"/>
          <p:cNvPicPr>
            <a:picLocks noChangeAspect="1"/>
          </p:cNvPicPr>
          <p:nvPr/>
        </p:nvPicPr>
        <p:blipFill>
          <a:blip r:embed="rId2"/>
          <a:stretch>
            <a:fillRect/>
          </a:stretch>
        </p:blipFill>
        <p:spPr>
          <a:xfrm>
            <a:off x="1143000" y="2438400"/>
            <a:ext cx="7370763" cy="2616200"/>
          </a:xfrm>
          <a:prstGeom prst="rect">
            <a:avLst/>
          </a:prstGeom>
          <a:noFill/>
          <a:ln w="9525">
            <a:noFill/>
          </a:ln>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58370" name="Rectangle 2"/>
          <p:cNvSpPr>
            <a:spLocks noGrp="1"/>
          </p:cNvSpPr>
          <p:nvPr>
            <p:ph type="title"/>
          </p:nvPr>
        </p:nvSpPr>
        <p:spPr/>
        <p:txBody>
          <a:bodyPr vert="horz" wrap="square" lIns="91414" tIns="45706" rIns="91414" bIns="45706" anchor="t">
            <a:spAutoFit/>
          </a:bodyPr>
          <a:lstStyle/>
          <a:p>
            <a:pPr eaLnBrk="1" hangingPunct="1"/>
            <a:r>
              <a:rPr lang="en-US" altLang="zh-CN"/>
              <a:t>Task 2</a:t>
            </a:r>
            <a:endParaRPr lang="en-US" altLang="zh-CN" b="0"/>
          </a:p>
        </p:txBody>
      </p:sp>
      <p:sp>
        <p:nvSpPr>
          <p:cNvPr id="58371" name="Rectangle 3"/>
          <p:cNvSpPr>
            <a:spLocks noGrp="1"/>
          </p:cNvSpPr>
          <p:nvPr>
            <p:ph idx="1"/>
          </p:nvPr>
        </p:nvSpPr>
        <p:spPr/>
        <p:txBody>
          <a:bodyPr vert="horz" wrap="square" lIns="91414" tIns="45706" rIns="91414" bIns="45706" anchor="t"/>
          <a:lstStyle/>
          <a:p>
            <a:pPr eaLnBrk="1" hangingPunct="1"/>
            <a:r>
              <a:rPr lang="en-US" altLang="zh-CN"/>
              <a:t>TRAFFIC POLICING</a:t>
            </a:r>
          </a:p>
          <a:p>
            <a:pPr eaLnBrk="1" hangingPunct="1"/>
            <a:r>
              <a:rPr lang="en-US" altLang="zh-CN"/>
              <a:t>ACTIVE QUEUE MANAGEMENT</a:t>
            </a:r>
          </a:p>
          <a:p>
            <a:pPr eaLnBrk="1" hangingPunct="1"/>
            <a:r>
              <a:rPr lang="en-US" altLang="zh-CN"/>
              <a:t>Packet Scheduling</a:t>
            </a:r>
          </a:p>
          <a:p>
            <a:pPr eaLnBrk="1" hangingPunct="1"/>
            <a:r>
              <a:rPr lang="en-US" altLang="zh-CN"/>
              <a:t>Traffic Shaping</a:t>
            </a:r>
          </a:p>
          <a:p>
            <a:pPr eaLnBrk="1" hangingPunct="1"/>
            <a:endParaRPr lang="en-US" altLang="zh-CN"/>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59394" name="Rectangle 2"/>
          <p:cNvSpPr>
            <a:spLocks noGrp="1"/>
          </p:cNvSpPr>
          <p:nvPr>
            <p:ph type="title"/>
          </p:nvPr>
        </p:nvSpPr>
        <p:spPr/>
        <p:txBody>
          <a:bodyPr vert="horz" wrap="square" lIns="91414" tIns="45706" rIns="91414" bIns="45706" anchor="t">
            <a:spAutoFit/>
          </a:bodyPr>
          <a:lstStyle/>
          <a:p>
            <a:pPr eaLnBrk="1" hangingPunct="1"/>
            <a:r>
              <a:rPr lang="en-US" altLang="zh-CN" b="0"/>
              <a:t>TRAFFIC POLICING</a:t>
            </a:r>
            <a:endParaRPr lang="en-US" altLang="zh-CN"/>
          </a:p>
        </p:txBody>
      </p:sp>
      <p:sp>
        <p:nvSpPr>
          <p:cNvPr id="59395" name="Rectangle 3"/>
          <p:cNvSpPr>
            <a:spLocks noGrp="1"/>
          </p:cNvSpPr>
          <p:nvPr>
            <p:ph idx="1"/>
          </p:nvPr>
        </p:nvSpPr>
        <p:spPr/>
        <p:txBody>
          <a:bodyPr vert="horz" wrap="square" lIns="91414" tIns="45706" rIns="91414" bIns="45706" anchor="t"/>
          <a:lstStyle/>
          <a:p>
            <a:pPr eaLnBrk="1" hangingPunct="1"/>
            <a:r>
              <a:rPr lang="en-US" altLang="zh-CN"/>
              <a:t>To check whether the incoming traffic at an input port conforms to the traffic rates that have been agreed upon between the customer and the IP network service provider.</a:t>
            </a:r>
          </a:p>
          <a:p>
            <a:pPr eaLnBrk="1" hangingPunct="1"/>
            <a:r>
              <a:rPr lang="en-US" altLang="zh-CN"/>
              <a:t>Traffic policing consists of metering the traffic according to preset traffic rates and marking or remarking the packets based on the outcome of the metering.</a:t>
            </a:r>
          </a:p>
          <a:p>
            <a:pPr eaLnBrk="1" hangingPunct="1"/>
            <a:endParaRPr lang="en-US" altLang="zh-CN"/>
          </a:p>
          <a:p>
            <a:pPr eaLnBrk="1" hangingPunct="1"/>
            <a:endParaRPr lang="en-US" altLang="zh-CN"/>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60418" name="Rectangle 2"/>
          <p:cNvSpPr>
            <a:spLocks noGrp="1"/>
          </p:cNvSpPr>
          <p:nvPr>
            <p:ph type="title"/>
          </p:nvPr>
        </p:nvSpPr>
        <p:spPr/>
        <p:txBody>
          <a:bodyPr vert="horz" wrap="square" lIns="91414" tIns="45706" rIns="91414" bIns="45706" anchor="t">
            <a:spAutoFit/>
          </a:bodyPr>
          <a:lstStyle/>
          <a:p>
            <a:pPr eaLnBrk="1" hangingPunct="1"/>
            <a:endParaRPr lang="zh-CN" altLang="en-US"/>
          </a:p>
        </p:txBody>
      </p:sp>
      <p:sp>
        <p:nvSpPr>
          <p:cNvPr id="60419" name="Rectangle 3"/>
          <p:cNvSpPr>
            <a:spLocks noGrp="1"/>
          </p:cNvSpPr>
          <p:nvPr>
            <p:ph idx="1"/>
          </p:nvPr>
        </p:nvSpPr>
        <p:spPr/>
        <p:txBody>
          <a:bodyPr vert="horz" wrap="square" lIns="91414" tIns="45706" rIns="91414" bIns="45706" anchor="t"/>
          <a:lstStyle/>
          <a:p>
            <a:pPr eaLnBrk="1" hangingPunct="1"/>
            <a:endParaRPr lang="zh-CN" altLang="en-US"/>
          </a:p>
        </p:txBody>
      </p:sp>
      <p:pic>
        <p:nvPicPr>
          <p:cNvPr id="60420" name="Picture 4"/>
          <p:cNvPicPr>
            <a:picLocks noChangeAspect="1"/>
          </p:cNvPicPr>
          <p:nvPr/>
        </p:nvPicPr>
        <p:blipFill>
          <a:blip r:embed="rId2"/>
          <a:stretch>
            <a:fillRect/>
          </a:stretch>
        </p:blipFill>
        <p:spPr>
          <a:xfrm>
            <a:off x="1354138" y="1706563"/>
            <a:ext cx="6435725" cy="3451225"/>
          </a:xfrm>
          <a:prstGeom prst="rect">
            <a:avLst/>
          </a:prstGeom>
          <a:noFill/>
          <a:ln w="9525">
            <a:noFill/>
          </a:ln>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61442" name="Rectangle 2"/>
          <p:cNvSpPr>
            <a:spLocks noGrp="1"/>
          </p:cNvSpPr>
          <p:nvPr>
            <p:ph type="title"/>
          </p:nvPr>
        </p:nvSpPr>
        <p:spPr/>
        <p:txBody>
          <a:bodyPr vert="horz" wrap="square" lIns="91414" tIns="45706" rIns="91414" bIns="45706" anchor="t">
            <a:spAutoFit/>
          </a:bodyPr>
          <a:lstStyle/>
          <a:p>
            <a:pPr eaLnBrk="1" hangingPunct="1"/>
            <a:r>
              <a:rPr lang="en-US" altLang="zh-CN"/>
              <a:t>AQM</a:t>
            </a:r>
          </a:p>
        </p:txBody>
      </p:sp>
      <p:sp>
        <p:nvSpPr>
          <p:cNvPr id="61443" name="Rectangle 3"/>
          <p:cNvSpPr>
            <a:spLocks noGrp="1"/>
          </p:cNvSpPr>
          <p:nvPr>
            <p:ph idx="1"/>
          </p:nvPr>
        </p:nvSpPr>
        <p:spPr/>
        <p:txBody>
          <a:bodyPr vert="horz" wrap="square" lIns="91414" tIns="45706" rIns="91414" bIns="45706" anchor="t"/>
          <a:lstStyle/>
          <a:p>
            <a:pPr eaLnBrk="1" hangingPunct="1"/>
            <a:r>
              <a:rPr lang="en-US" altLang="zh-CN"/>
              <a:t>In the absence of an Active Queue Management mechanism in a router, the default mechanism is the tail drop method.</a:t>
            </a:r>
          </a:p>
          <a:p>
            <a:pPr eaLnBrk="1" hangingPunct="1"/>
            <a:endParaRPr lang="en-US" altLang="zh-CN"/>
          </a:p>
          <a:p>
            <a:pPr eaLnBrk="1" hangingPunct="1"/>
            <a:endParaRPr lang="en-US" altLang="zh-CN"/>
          </a:p>
          <a:p>
            <a:pPr eaLnBrk="1" hangingPunct="1"/>
            <a:endParaRPr lang="en-US" altLang="zh-CN"/>
          </a:p>
        </p:txBody>
      </p:sp>
      <p:pic>
        <p:nvPicPr>
          <p:cNvPr id="61444" name="Picture 4"/>
          <p:cNvPicPr>
            <a:picLocks noChangeAspect="1"/>
          </p:cNvPicPr>
          <p:nvPr/>
        </p:nvPicPr>
        <p:blipFill>
          <a:blip r:embed="rId2"/>
          <a:stretch>
            <a:fillRect/>
          </a:stretch>
        </p:blipFill>
        <p:spPr>
          <a:xfrm>
            <a:off x="304800" y="3581400"/>
            <a:ext cx="8486775" cy="2895600"/>
          </a:xfrm>
          <a:prstGeom prst="rect">
            <a:avLst/>
          </a:prstGeom>
          <a:noFill/>
          <a:ln w="9525">
            <a:noFill/>
          </a:ln>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62466" name="Rectangle 2"/>
          <p:cNvSpPr>
            <a:spLocks noGrp="1"/>
          </p:cNvSpPr>
          <p:nvPr>
            <p:ph type="title"/>
          </p:nvPr>
        </p:nvSpPr>
        <p:spPr/>
        <p:txBody>
          <a:bodyPr vert="horz" wrap="square" lIns="91414" tIns="45706" rIns="91414" bIns="45706" anchor="t">
            <a:spAutoFit/>
          </a:bodyPr>
          <a:lstStyle/>
          <a:p>
            <a:pPr eaLnBrk="1" hangingPunct="1"/>
            <a:r>
              <a:rPr lang="en-US" altLang="zh-CN"/>
              <a:t>Problem of DropTail</a:t>
            </a:r>
          </a:p>
        </p:txBody>
      </p:sp>
      <p:sp>
        <p:nvSpPr>
          <p:cNvPr id="62467" name="Rectangle 3"/>
          <p:cNvSpPr>
            <a:spLocks noGrp="1"/>
          </p:cNvSpPr>
          <p:nvPr>
            <p:ph idx="1"/>
          </p:nvPr>
        </p:nvSpPr>
        <p:spPr/>
        <p:txBody>
          <a:bodyPr vert="horz" wrap="square" lIns="91414" tIns="45706" rIns="91414" bIns="45706" anchor="t"/>
          <a:lstStyle/>
          <a:p>
            <a:pPr eaLnBrk="1" hangingPunct="1">
              <a:lnSpc>
                <a:spcPct val="90000"/>
              </a:lnSpc>
            </a:pPr>
            <a:r>
              <a:rPr lang="en-US" altLang="zh-CN" sz="2800"/>
              <a:t>DropTail is a passive queue management technique, whereby overflowing packets are discarded automatically only when the queue is completely full.</a:t>
            </a:r>
          </a:p>
          <a:p>
            <a:pPr eaLnBrk="1" hangingPunct="1">
              <a:lnSpc>
                <a:spcPct val="90000"/>
              </a:lnSpc>
            </a:pPr>
            <a:endParaRPr lang="en-US" altLang="zh-CN" sz="2800"/>
          </a:p>
          <a:p>
            <a:pPr eaLnBrk="1" hangingPunct="1">
              <a:lnSpc>
                <a:spcPct val="90000"/>
              </a:lnSpc>
            </a:pPr>
            <a:r>
              <a:rPr lang="en-US" altLang="zh-CN" sz="2800"/>
              <a:t>The main advantage of the tail drop method is its simplicity. </a:t>
            </a:r>
          </a:p>
          <a:p>
            <a:pPr eaLnBrk="1" hangingPunct="1">
              <a:lnSpc>
                <a:spcPct val="90000"/>
              </a:lnSpc>
            </a:pPr>
            <a:endParaRPr lang="en-US" altLang="zh-CN" sz="2800"/>
          </a:p>
          <a:p>
            <a:pPr eaLnBrk="1" hangingPunct="1">
              <a:lnSpc>
                <a:spcPct val="90000"/>
              </a:lnSpc>
            </a:pPr>
            <a:r>
              <a:rPr lang="en-US" altLang="zh-CN" sz="2800"/>
              <a:t>However, the tail drop method causes the phenomenon referred to as the TCP global synchronization.</a:t>
            </a:r>
          </a:p>
          <a:p>
            <a:pPr eaLnBrk="1" hangingPunct="1">
              <a:lnSpc>
                <a:spcPct val="90000"/>
              </a:lnSpc>
            </a:pPr>
            <a:endParaRPr lang="en-US" altLang="zh-CN" sz="2800"/>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63490" name="Rectangle 2"/>
          <p:cNvSpPr>
            <a:spLocks noGrp="1"/>
          </p:cNvSpPr>
          <p:nvPr>
            <p:ph type="title"/>
          </p:nvPr>
        </p:nvSpPr>
        <p:spPr/>
        <p:txBody>
          <a:bodyPr vert="horz" wrap="square" lIns="91414" tIns="45706" rIns="91414" bIns="45706" anchor="t">
            <a:spAutoFit/>
          </a:bodyPr>
          <a:lstStyle/>
          <a:p>
            <a:pPr eaLnBrk="1" hangingPunct="1"/>
            <a:r>
              <a:rPr lang="en-US" altLang="zh-CN" b="0"/>
              <a:t>TCP global synchronization</a:t>
            </a:r>
          </a:p>
        </p:txBody>
      </p:sp>
      <p:sp>
        <p:nvSpPr>
          <p:cNvPr id="63491" name="Rectangle 3"/>
          <p:cNvSpPr>
            <a:spLocks noGrp="1"/>
          </p:cNvSpPr>
          <p:nvPr>
            <p:ph idx="1"/>
          </p:nvPr>
        </p:nvSpPr>
        <p:spPr/>
        <p:txBody>
          <a:bodyPr vert="horz" wrap="square" lIns="91414" tIns="45706" rIns="91414" bIns="45706" anchor="t"/>
          <a:lstStyle/>
          <a:p>
            <a:pPr eaLnBrk="1" hangingPunct="1"/>
            <a:r>
              <a:rPr lang="en-US" altLang="zh-CN"/>
              <a:t>With the tail drop method, when the buffer is full, all packets arriving at the buffer are dropped indiscriminately.</a:t>
            </a:r>
          </a:p>
          <a:p>
            <a:pPr eaLnBrk="1" hangingPunct="1"/>
            <a:r>
              <a:rPr lang="en-US" altLang="zh-CN"/>
              <a:t>If these packets are TCP packets, all the TCP sessions associated with the dropped packets would slow down simultaneously and come back with transmission at about the same time.</a:t>
            </a:r>
          </a:p>
          <a:p>
            <a:pPr eaLnBrk="1" hangingPunct="1"/>
            <a:endParaRPr lang="en-US" altLang="zh-CN"/>
          </a:p>
          <a:p>
            <a:pPr eaLnBrk="1" hangingPunct="1"/>
            <a:endParaRPr lang="en-US" altLang="zh-CN"/>
          </a:p>
          <a:p>
            <a:pPr eaLnBrk="1" hangingPunct="1"/>
            <a:endParaRPr lang="en-US" altLang="zh-CN"/>
          </a:p>
          <a:p>
            <a:pPr eaLnBrk="1" hangingPunct="1"/>
            <a:endParaRPr lang="en-US" altLang="zh-CN"/>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64514" name="Rectangle 2"/>
          <p:cNvSpPr>
            <a:spLocks noGrp="1"/>
          </p:cNvSpPr>
          <p:nvPr>
            <p:ph type="title"/>
          </p:nvPr>
        </p:nvSpPr>
        <p:spPr/>
        <p:txBody>
          <a:bodyPr vert="horz" wrap="square" lIns="91414" tIns="45706" rIns="91414" bIns="45706" anchor="t">
            <a:spAutoFit/>
          </a:bodyPr>
          <a:lstStyle/>
          <a:p>
            <a:pPr eaLnBrk="1" hangingPunct="1"/>
            <a:endParaRPr lang="zh-CN" altLang="en-US"/>
          </a:p>
        </p:txBody>
      </p:sp>
      <p:sp>
        <p:nvSpPr>
          <p:cNvPr id="64515" name="Rectangle 3"/>
          <p:cNvSpPr>
            <a:spLocks noGrp="1"/>
          </p:cNvSpPr>
          <p:nvPr>
            <p:ph idx="1"/>
          </p:nvPr>
        </p:nvSpPr>
        <p:spPr/>
        <p:txBody>
          <a:bodyPr vert="horz" wrap="square" lIns="91414" tIns="45706" rIns="91414" bIns="45706" anchor="t"/>
          <a:lstStyle/>
          <a:p>
            <a:pPr eaLnBrk="1" hangingPunct="1"/>
            <a:r>
              <a:rPr lang="en-US" altLang="zh-CN"/>
              <a:t>Since the affected TCP sessions react in a synchronized manner, the congested situation tends to go into oscillation between peaked congestion and off-congestion.</a:t>
            </a:r>
          </a:p>
          <a:p>
            <a:pPr eaLnBrk="1" hangingPunct="1"/>
            <a:endParaRPr lang="en-US" altLang="zh-CN"/>
          </a:p>
          <a:p>
            <a:pPr eaLnBrk="1" hangingPunct="1"/>
            <a:r>
              <a:rPr lang="en-US" altLang="zh-CN"/>
              <a:t>causes inefficient utilization of the network resources,</a:t>
            </a:r>
          </a:p>
          <a:p>
            <a:pPr lvl="1" eaLnBrk="1" hangingPunct="1"/>
            <a:r>
              <a:rPr lang="en-US" altLang="zh-CN"/>
              <a:t>e.g., the output port bandwidth, buffer space.</a:t>
            </a:r>
          </a:p>
          <a:p>
            <a:pPr eaLnBrk="1" hangingPunct="1"/>
            <a:endParaRPr lang="en-US" altLang="zh-CN"/>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20482" name="Rectangle 2"/>
          <p:cNvSpPr>
            <a:spLocks noGrp="1"/>
          </p:cNvSpPr>
          <p:nvPr>
            <p:ph type="title"/>
          </p:nvPr>
        </p:nvSpPr>
        <p:spPr>
          <a:xfrm>
            <a:off x="0" y="295275"/>
            <a:ext cx="8915400" cy="646303"/>
          </a:xfrm>
        </p:spPr>
        <p:txBody>
          <a:bodyPr vert="horz" wrap="square" lIns="91414" tIns="45706" rIns="91414" bIns="45706" anchor="t">
            <a:spAutoFit/>
          </a:bodyPr>
          <a:lstStyle/>
          <a:p>
            <a:pPr eaLnBrk="1" hangingPunct="1"/>
            <a:r>
              <a:rPr lang="zh-CN" altLang="en-US" dirty="0"/>
              <a:t>融合带来的挑战</a:t>
            </a:r>
            <a:endParaRPr lang="en-US" altLang="zh-CN" dirty="0"/>
          </a:p>
        </p:txBody>
      </p:sp>
      <p:sp>
        <p:nvSpPr>
          <p:cNvPr id="20483" name="Rectangle 3"/>
          <p:cNvSpPr>
            <a:spLocks noGrp="1"/>
          </p:cNvSpPr>
          <p:nvPr>
            <p:ph idx="1"/>
          </p:nvPr>
        </p:nvSpPr>
        <p:spPr/>
        <p:txBody>
          <a:bodyPr vert="horz" wrap="square" lIns="91414" tIns="45706" rIns="91414" bIns="45706" anchor="t"/>
          <a:lstStyle/>
          <a:p>
            <a:pPr eaLnBrk="1" hangingPunct="1"/>
            <a:r>
              <a:rPr lang="en-US" altLang="zh-CN"/>
              <a:t>With this convergence, however, a new technical challenge has emerged.</a:t>
            </a:r>
          </a:p>
          <a:p>
            <a:pPr eaLnBrk="1" hangingPunct="1"/>
            <a:endParaRPr lang="en-US" altLang="zh-CN"/>
          </a:p>
          <a:p>
            <a:pPr eaLnBrk="1" hangingPunct="1"/>
            <a:r>
              <a:rPr lang="en-US" altLang="zh-CN"/>
              <a:t>the best effort operation of the earlier IP network is no longer good enough to meet diverse performance requirements,</a:t>
            </a:r>
          </a:p>
          <a:p>
            <a:pPr eaLnBrk="1" hangingPunct="1"/>
            <a:endParaRPr lang="en-US" altLang="zh-CN"/>
          </a:p>
          <a:p>
            <a:pPr eaLnBrk="1" hangingPunct="1"/>
            <a:endParaRPr lang="en-US" altLang="zh-CN"/>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65538" name="Rectangle 2"/>
          <p:cNvSpPr>
            <a:spLocks noGrp="1"/>
          </p:cNvSpPr>
          <p:nvPr>
            <p:ph type="title"/>
          </p:nvPr>
        </p:nvSpPr>
        <p:spPr/>
        <p:txBody>
          <a:bodyPr vert="horz" wrap="square" lIns="91414" tIns="45706" rIns="91414" bIns="45706" anchor="t">
            <a:spAutoFit/>
          </a:bodyPr>
          <a:lstStyle/>
          <a:p>
            <a:pPr eaLnBrk="1" hangingPunct="1"/>
            <a:r>
              <a:rPr lang="en-US" altLang="zh-CN"/>
              <a:t>AQM</a:t>
            </a:r>
          </a:p>
        </p:txBody>
      </p:sp>
      <p:sp>
        <p:nvSpPr>
          <p:cNvPr id="65539" name="Rectangle 3"/>
          <p:cNvSpPr>
            <a:spLocks noGrp="1"/>
          </p:cNvSpPr>
          <p:nvPr>
            <p:ph idx="1"/>
          </p:nvPr>
        </p:nvSpPr>
        <p:spPr/>
        <p:txBody>
          <a:bodyPr vert="horz" wrap="square" lIns="91414" tIns="45706" rIns="91414" bIns="45706" anchor="t"/>
          <a:lstStyle/>
          <a:p>
            <a:pPr eaLnBrk="1" hangingPunct="1"/>
            <a:r>
              <a:rPr lang="en-US" altLang="zh-CN"/>
              <a:t>Active Queue Management (AQM) is a congestion control mechanism and its main objective is to prevent the TCP synchronization.</a:t>
            </a:r>
          </a:p>
          <a:p>
            <a:pPr lvl="1" eaLnBrk="1" hangingPunct="1"/>
            <a:r>
              <a:rPr lang="en-US" altLang="zh-CN"/>
              <a:t>Random Early Discarding (RED)</a:t>
            </a:r>
          </a:p>
          <a:p>
            <a:pPr lvl="1" eaLnBrk="1" hangingPunct="1"/>
            <a:r>
              <a:rPr lang="en-US" altLang="zh-CN"/>
              <a:t>Weighted Random Early Discarding (WRED)</a:t>
            </a:r>
          </a:p>
          <a:p>
            <a:pPr lvl="1" eaLnBrk="1" hangingPunct="1"/>
            <a:r>
              <a:rPr lang="en-US" altLang="zh-CN"/>
              <a:t>Explicit Congestion Notification (ECN)</a:t>
            </a:r>
          </a:p>
          <a:p>
            <a:pPr eaLnBrk="1" hangingPunct="1"/>
            <a:r>
              <a:rPr lang="en-US" altLang="zh-CN"/>
              <a:t>RED and WRED: at queue</a:t>
            </a:r>
          </a:p>
          <a:p>
            <a:pPr eaLnBrk="1" hangingPunct="1"/>
            <a:r>
              <a:rPr lang="en-US" altLang="zh-CN"/>
              <a:t>ECN: involves end host</a:t>
            </a:r>
          </a:p>
          <a:p>
            <a:pPr eaLnBrk="1" hangingPunct="1">
              <a:buNone/>
            </a:pPr>
            <a:endParaRPr lang="en-US" altLang="zh-CN"/>
          </a:p>
          <a:p>
            <a:pPr eaLnBrk="1" hangingPunct="1"/>
            <a:endParaRPr lang="en-US" altLang="zh-CN"/>
          </a:p>
          <a:p>
            <a:pPr eaLnBrk="1" hangingPunct="1"/>
            <a:endParaRPr lang="en-US" altLang="zh-CN"/>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66562" name="Rectangle 2"/>
          <p:cNvSpPr>
            <a:spLocks noGrp="1"/>
          </p:cNvSpPr>
          <p:nvPr>
            <p:ph type="title"/>
          </p:nvPr>
        </p:nvSpPr>
        <p:spPr/>
        <p:txBody>
          <a:bodyPr vert="horz" wrap="square" lIns="91414" tIns="45706" rIns="91414" bIns="45706" anchor="t">
            <a:spAutoFit/>
          </a:bodyPr>
          <a:lstStyle/>
          <a:p>
            <a:pPr eaLnBrk="1" hangingPunct="1"/>
            <a:r>
              <a:rPr lang="en-US" altLang="zh-CN"/>
              <a:t>Random Early Discarding (RED)</a:t>
            </a:r>
            <a:endParaRPr lang="en-US" altLang="zh-CN" b="0"/>
          </a:p>
        </p:txBody>
      </p:sp>
      <p:sp>
        <p:nvSpPr>
          <p:cNvPr id="66563" name="Rectangle 3"/>
          <p:cNvSpPr>
            <a:spLocks noGrp="1"/>
          </p:cNvSpPr>
          <p:nvPr>
            <p:ph idx="1"/>
          </p:nvPr>
        </p:nvSpPr>
        <p:spPr/>
        <p:txBody>
          <a:bodyPr vert="horz" wrap="square" lIns="91414" tIns="45706" rIns="91414" bIns="45706" anchor="t"/>
          <a:lstStyle/>
          <a:p>
            <a:pPr eaLnBrk="1" hangingPunct="1"/>
            <a:r>
              <a:rPr lang="en-US" altLang="zh-CN"/>
              <a:t>The RED detects an onset of congestion and randomly drops packets from the buffer.</a:t>
            </a:r>
          </a:p>
          <a:p>
            <a:pPr eaLnBrk="1" hangingPunct="1"/>
            <a:endParaRPr lang="en-US" altLang="zh-CN"/>
          </a:p>
          <a:p>
            <a:pPr eaLnBrk="1" hangingPunct="1"/>
            <a:r>
              <a:rPr lang="en-US" altLang="zh-CN"/>
              <a:t>RED employs a </a:t>
            </a:r>
            <a:r>
              <a:rPr lang="en-US" altLang="zh-CN">
                <a:solidFill>
                  <a:srgbClr val="FF0000"/>
                </a:solidFill>
              </a:rPr>
              <a:t>congestion prediction algorithm</a:t>
            </a:r>
            <a:r>
              <a:rPr lang="en-US" altLang="zh-CN"/>
              <a:t> and a </a:t>
            </a:r>
            <a:r>
              <a:rPr lang="en-US" altLang="zh-CN">
                <a:solidFill>
                  <a:srgbClr val="FF0000"/>
                </a:solidFill>
              </a:rPr>
              <a:t>packet drop profile</a:t>
            </a:r>
            <a:r>
              <a:rPr lang="en-US" altLang="zh-CN"/>
              <a:t> as the central components.</a:t>
            </a:r>
          </a:p>
          <a:p>
            <a:pPr eaLnBrk="1" hangingPunct="1"/>
            <a:endParaRPr lang="en-US" altLang="zh-CN"/>
          </a:p>
          <a:p>
            <a:pPr eaLnBrk="1" hangingPunct="1"/>
            <a:endParaRPr lang="en-US" altLang="zh-CN"/>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67586" name="Rectangle 2"/>
          <p:cNvSpPr>
            <a:spLocks noGrp="1"/>
          </p:cNvSpPr>
          <p:nvPr>
            <p:ph type="title"/>
          </p:nvPr>
        </p:nvSpPr>
        <p:spPr/>
        <p:txBody>
          <a:bodyPr vert="horz" wrap="square" lIns="91414" tIns="45706" rIns="91414" bIns="45706" anchor="t">
            <a:spAutoFit/>
          </a:bodyPr>
          <a:lstStyle/>
          <a:p>
            <a:pPr eaLnBrk="1" hangingPunct="1"/>
            <a:r>
              <a:rPr lang="en-US" altLang="zh-CN" b="0"/>
              <a:t>Congestion prediction module</a:t>
            </a:r>
          </a:p>
        </p:txBody>
      </p:sp>
      <p:sp>
        <p:nvSpPr>
          <p:cNvPr id="67587" name="Rectangle 3"/>
          <p:cNvSpPr>
            <a:spLocks noGrp="1"/>
          </p:cNvSpPr>
          <p:nvPr>
            <p:ph idx="1"/>
          </p:nvPr>
        </p:nvSpPr>
        <p:spPr/>
        <p:txBody>
          <a:bodyPr vert="horz" wrap="square" lIns="91414" tIns="45706" rIns="91414" bIns="45706" anchor="t"/>
          <a:lstStyle/>
          <a:p>
            <a:pPr eaLnBrk="1" hangingPunct="1">
              <a:lnSpc>
                <a:spcPct val="90000"/>
              </a:lnSpc>
            </a:pPr>
            <a:r>
              <a:rPr lang="en-US" altLang="zh-CN"/>
              <a:t>assess how the traffic in the buffer behaves over time and detect any buildup of congestion.</a:t>
            </a:r>
          </a:p>
          <a:p>
            <a:pPr eaLnBrk="1" hangingPunct="1">
              <a:lnSpc>
                <a:spcPct val="90000"/>
              </a:lnSpc>
            </a:pPr>
            <a:endParaRPr lang="en-US" altLang="zh-CN"/>
          </a:p>
          <a:p>
            <a:pPr eaLnBrk="1" hangingPunct="1">
              <a:lnSpc>
                <a:spcPct val="90000"/>
              </a:lnSpc>
            </a:pPr>
            <a:r>
              <a:rPr lang="en-US" altLang="zh-CN"/>
              <a:t>The simplest approach would be to look at the instantaneous queue length, </a:t>
            </a:r>
            <a:r>
              <a:rPr lang="en-US" altLang="zh-CN" b="1" i="1"/>
              <a:t>N</a:t>
            </a:r>
            <a:r>
              <a:rPr lang="en-US" altLang="zh-CN" i="1"/>
              <a:t>, </a:t>
            </a:r>
            <a:r>
              <a:rPr lang="en-US" altLang="zh-CN"/>
              <a:t>and determine the state of congestion based on how full the queue is as compared to the buffer size, </a:t>
            </a:r>
            <a:r>
              <a:rPr lang="en-US" altLang="zh-CN" i="1"/>
              <a:t>B</a:t>
            </a:r>
            <a:r>
              <a:rPr lang="en-US" altLang="zh-CN"/>
              <a:t>,</a:t>
            </a:r>
          </a:p>
          <a:p>
            <a:pPr eaLnBrk="1" hangingPunct="1">
              <a:lnSpc>
                <a:spcPct val="90000"/>
              </a:lnSpc>
            </a:pPr>
            <a:endParaRPr lang="en-US" altLang="zh-CN"/>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68610" name="Rectangle 2"/>
          <p:cNvSpPr>
            <a:spLocks noGrp="1"/>
          </p:cNvSpPr>
          <p:nvPr>
            <p:ph type="title"/>
          </p:nvPr>
        </p:nvSpPr>
        <p:spPr/>
        <p:txBody>
          <a:bodyPr vert="horz" wrap="square" lIns="91414" tIns="45706" rIns="91414" bIns="45706" anchor="t">
            <a:spAutoFit/>
          </a:bodyPr>
          <a:lstStyle/>
          <a:p>
            <a:pPr eaLnBrk="1" hangingPunct="1"/>
            <a:r>
              <a:rPr lang="en-US" altLang="zh-CN" b="0"/>
              <a:t>Packet drop profile</a:t>
            </a:r>
          </a:p>
        </p:txBody>
      </p:sp>
      <p:sp>
        <p:nvSpPr>
          <p:cNvPr id="68611" name="Rectangle 3"/>
          <p:cNvSpPr>
            <a:spLocks noGrp="1"/>
          </p:cNvSpPr>
          <p:nvPr>
            <p:ph idx="1"/>
          </p:nvPr>
        </p:nvSpPr>
        <p:spPr/>
        <p:txBody>
          <a:bodyPr vert="horz" wrap="square" lIns="91414" tIns="45706" rIns="91414" bIns="45706" anchor="t"/>
          <a:lstStyle/>
          <a:p>
            <a:pPr eaLnBrk="1" hangingPunct="1"/>
            <a:r>
              <a:rPr lang="en-US" altLang="zh-CN"/>
              <a:t>Given the calculated measure of congestion buildup expressed in percent buffer fill, </a:t>
            </a:r>
          </a:p>
          <a:p>
            <a:pPr eaLnBrk="1" hangingPunct="1"/>
            <a:r>
              <a:rPr lang="en-US" altLang="zh-CN"/>
              <a:t>a packet drop probability is determined based on the “packet drop profile.”</a:t>
            </a:r>
          </a:p>
          <a:p>
            <a:pPr lvl="1" eaLnBrk="1" hangingPunct="1"/>
            <a:r>
              <a:rPr lang="en-US" altLang="zh-CN"/>
              <a:t>E.g. </a:t>
            </a:r>
          </a:p>
          <a:p>
            <a:pPr lvl="2" eaLnBrk="1" hangingPunct="1"/>
            <a:r>
              <a:rPr lang="en-US" altLang="zh-CN"/>
              <a:t>Packets are not dropped as long as buffer fill stays below a pre-assigned minimum value</a:t>
            </a:r>
          </a:p>
          <a:p>
            <a:pPr lvl="2" eaLnBrk="1" hangingPunct="1"/>
            <a:r>
              <a:rPr lang="en-US" altLang="zh-CN"/>
              <a:t>RED is activated when buffer fill exceeds a threshold</a:t>
            </a:r>
          </a:p>
          <a:p>
            <a:pPr lvl="1" eaLnBrk="1" hangingPunct="1"/>
            <a:endParaRPr lang="en-US" altLang="zh-CN"/>
          </a:p>
          <a:p>
            <a:pPr eaLnBrk="1" hangingPunct="1"/>
            <a:endParaRPr lang="en-US" altLang="zh-CN"/>
          </a:p>
          <a:p>
            <a:pPr eaLnBrk="1" hangingPunct="1"/>
            <a:endParaRPr lang="en-US" altLang="zh-CN"/>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69634" name="Rectangle 2"/>
          <p:cNvSpPr>
            <a:spLocks noGrp="1"/>
          </p:cNvSpPr>
          <p:nvPr>
            <p:ph type="title"/>
          </p:nvPr>
        </p:nvSpPr>
        <p:spPr/>
        <p:txBody>
          <a:bodyPr vert="horz" wrap="square" lIns="91414" tIns="45706" rIns="91414" bIns="45706" anchor="t">
            <a:spAutoFit/>
          </a:bodyPr>
          <a:lstStyle/>
          <a:p>
            <a:pPr eaLnBrk="1" hangingPunct="1"/>
            <a:endParaRPr lang="zh-CN" altLang="en-US"/>
          </a:p>
        </p:txBody>
      </p:sp>
      <p:sp>
        <p:nvSpPr>
          <p:cNvPr id="69635" name="Rectangle 3"/>
          <p:cNvSpPr>
            <a:spLocks noGrp="1"/>
          </p:cNvSpPr>
          <p:nvPr>
            <p:ph idx="1"/>
          </p:nvPr>
        </p:nvSpPr>
        <p:spPr/>
        <p:txBody>
          <a:bodyPr vert="horz" wrap="square" lIns="91414" tIns="45706" rIns="91414" bIns="45706" anchor="t"/>
          <a:lstStyle/>
          <a:p>
            <a:pPr eaLnBrk="1" hangingPunct="1"/>
            <a:endParaRPr lang="zh-CN" altLang="en-US"/>
          </a:p>
        </p:txBody>
      </p:sp>
      <p:pic>
        <p:nvPicPr>
          <p:cNvPr id="69636" name="Picture 4"/>
          <p:cNvPicPr>
            <a:picLocks noChangeAspect="1"/>
          </p:cNvPicPr>
          <p:nvPr/>
        </p:nvPicPr>
        <p:blipFill>
          <a:blip r:embed="rId2"/>
          <a:stretch>
            <a:fillRect/>
          </a:stretch>
        </p:blipFill>
        <p:spPr>
          <a:xfrm>
            <a:off x="1219200" y="838200"/>
            <a:ext cx="6291263" cy="5535613"/>
          </a:xfrm>
          <a:prstGeom prst="rect">
            <a:avLst/>
          </a:prstGeom>
          <a:noFill/>
          <a:ln w="9525">
            <a:noFill/>
          </a:ln>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70658" name="Rectangle 2"/>
          <p:cNvSpPr>
            <a:spLocks noGrp="1"/>
          </p:cNvSpPr>
          <p:nvPr>
            <p:ph type="title"/>
          </p:nvPr>
        </p:nvSpPr>
        <p:spPr/>
        <p:txBody>
          <a:bodyPr vert="horz" wrap="square" lIns="91414" tIns="45706" rIns="91414" bIns="45706" anchor="t">
            <a:spAutoFit/>
          </a:bodyPr>
          <a:lstStyle/>
          <a:p>
            <a:pPr eaLnBrk="1" hangingPunct="1"/>
            <a:endParaRPr lang="zh-CN" altLang="en-US"/>
          </a:p>
        </p:txBody>
      </p:sp>
      <p:sp>
        <p:nvSpPr>
          <p:cNvPr id="70659" name="Rectangle 3"/>
          <p:cNvSpPr>
            <a:spLocks noGrp="1"/>
          </p:cNvSpPr>
          <p:nvPr>
            <p:ph idx="1"/>
          </p:nvPr>
        </p:nvSpPr>
        <p:spPr/>
        <p:txBody>
          <a:bodyPr vert="horz" wrap="square" lIns="91414" tIns="45706" rIns="91414" bIns="45706" anchor="t"/>
          <a:lstStyle/>
          <a:p>
            <a:pPr eaLnBrk="1" hangingPunct="1">
              <a:lnSpc>
                <a:spcPct val="90000"/>
              </a:lnSpc>
            </a:pPr>
            <a:r>
              <a:rPr lang="en-US" altLang="zh-CN" sz="2800"/>
              <a:t>The packet drop profile is pre-configured by specifying three factors:</a:t>
            </a:r>
          </a:p>
          <a:p>
            <a:pPr lvl="1" eaLnBrk="1" hangingPunct="1">
              <a:lnSpc>
                <a:spcPct val="90000"/>
              </a:lnSpc>
            </a:pPr>
            <a:r>
              <a:rPr lang="en-US" altLang="zh-CN" sz="2000"/>
              <a:t>Minimal RED: </a:t>
            </a:r>
            <a:r>
              <a:rPr lang="el-GR" altLang="zh-CN" sz="2000"/>
              <a:t>α</a:t>
            </a:r>
            <a:r>
              <a:rPr lang="en-US" altLang="zh-CN" sz="1400"/>
              <a:t>min</a:t>
            </a:r>
          </a:p>
          <a:p>
            <a:pPr lvl="1" eaLnBrk="1" hangingPunct="1">
              <a:lnSpc>
                <a:spcPct val="90000"/>
              </a:lnSpc>
            </a:pPr>
            <a:r>
              <a:rPr lang="en-US" altLang="zh-CN" sz="2000"/>
              <a:t>Maximal RED: </a:t>
            </a:r>
            <a:r>
              <a:rPr lang="el-GR" altLang="zh-CN" sz="2000"/>
              <a:t>α</a:t>
            </a:r>
            <a:r>
              <a:rPr lang="en-US" altLang="zh-CN" sz="2000"/>
              <a:t> </a:t>
            </a:r>
            <a:r>
              <a:rPr lang="en-US" altLang="zh-CN" sz="1400"/>
              <a:t>max</a:t>
            </a:r>
          </a:p>
          <a:p>
            <a:pPr lvl="1" eaLnBrk="1" hangingPunct="1">
              <a:lnSpc>
                <a:spcPct val="90000"/>
              </a:lnSpc>
            </a:pPr>
            <a:r>
              <a:rPr lang="en-US" altLang="zh-CN" sz="2000"/>
              <a:t>drop probability function: P=f(a)</a:t>
            </a:r>
          </a:p>
          <a:p>
            <a:pPr eaLnBrk="1" hangingPunct="1">
              <a:lnSpc>
                <a:spcPct val="90000"/>
              </a:lnSpc>
            </a:pPr>
            <a:r>
              <a:rPr lang="en-US" altLang="zh-CN" sz="2800"/>
              <a:t>The degree of aggressiveness of packet dropping can be controlled by these three factors.</a:t>
            </a:r>
          </a:p>
          <a:p>
            <a:pPr lvl="1" eaLnBrk="1" hangingPunct="1">
              <a:lnSpc>
                <a:spcPct val="90000"/>
              </a:lnSpc>
            </a:pPr>
            <a:r>
              <a:rPr lang="en-US" altLang="zh-CN" sz="2000"/>
              <a:t>E.g. The lower </a:t>
            </a:r>
            <a:r>
              <a:rPr lang="el-GR" altLang="zh-CN" sz="2000"/>
              <a:t>α</a:t>
            </a:r>
            <a:r>
              <a:rPr lang="en-US" altLang="zh-CN" sz="1400"/>
              <a:t>min</a:t>
            </a:r>
            <a:r>
              <a:rPr lang="en-US" altLang="zh-CN" sz="2000"/>
              <a:t> the is set, the more aggressive the RED is</a:t>
            </a:r>
          </a:p>
          <a:p>
            <a:pPr lvl="1" eaLnBrk="1" hangingPunct="1">
              <a:lnSpc>
                <a:spcPct val="90000"/>
              </a:lnSpc>
            </a:pPr>
            <a:r>
              <a:rPr lang="en-US" altLang="zh-CN" sz="2000"/>
              <a:t>the steeper the slope of f(a),  the more aggressive.</a:t>
            </a:r>
          </a:p>
          <a:p>
            <a:pPr lvl="1" eaLnBrk="1" hangingPunct="1">
              <a:lnSpc>
                <a:spcPct val="90000"/>
              </a:lnSpc>
            </a:pPr>
            <a:endParaRPr lang="en-US" altLang="zh-CN" sz="2000"/>
          </a:p>
          <a:p>
            <a:pPr lvl="1" eaLnBrk="1" hangingPunct="1">
              <a:lnSpc>
                <a:spcPct val="90000"/>
              </a:lnSpc>
            </a:pPr>
            <a:endParaRPr lang="en-US" altLang="zh-CN" sz="2000"/>
          </a:p>
          <a:p>
            <a:pPr eaLnBrk="1" hangingPunct="1">
              <a:lnSpc>
                <a:spcPct val="90000"/>
              </a:lnSpc>
            </a:pPr>
            <a:endParaRPr lang="en-US" altLang="zh-CN" sz="2800"/>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71682" name="Rectangle 2"/>
          <p:cNvSpPr>
            <a:spLocks noGrp="1"/>
          </p:cNvSpPr>
          <p:nvPr>
            <p:ph type="title"/>
          </p:nvPr>
        </p:nvSpPr>
        <p:spPr/>
        <p:txBody>
          <a:bodyPr vert="horz" wrap="square" lIns="91414" tIns="45706" rIns="91414" bIns="45706" anchor="t">
            <a:spAutoFit/>
          </a:bodyPr>
          <a:lstStyle/>
          <a:p>
            <a:pPr eaLnBrk="1" hangingPunct="1"/>
            <a:r>
              <a:rPr lang="en-US" altLang="zh-CN"/>
              <a:t>RED Effects on UDP</a:t>
            </a:r>
          </a:p>
        </p:txBody>
      </p:sp>
      <p:sp>
        <p:nvSpPr>
          <p:cNvPr id="71683" name="Rectangle 3"/>
          <p:cNvSpPr>
            <a:spLocks noGrp="1"/>
          </p:cNvSpPr>
          <p:nvPr>
            <p:ph idx="1"/>
          </p:nvPr>
        </p:nvSpPr>
        <p:spPr/>
        <p:txBody>
          <a:bodyPr vert="horz" wrap="square" lIns="91414" tIns="45706" rIns="91414" bIns="45706" anchor="t"/>
          <a:lstStyle/>
          <a:p>
            <a:pPr eaLnBrk="1" hangingPunct="1">
              <a:lnSpc>
                <a:spcPct val="90000"/>
              </a:lnSpc>
            </a:pPr>
            <a:r>
              <a:rPr lang="en-US" altLang="zh-CN" sz="2800"/>
              <a:t>By randomly dropping packets ahead of congestion, the RED prevents the TCP global synchronization.</a:t>
            </a:r>
          </a:p>
          <a:p>
            <a:pPr eaLnBrk="1" hangingPunct="1">
              <a:lnSpc>
                <a:spcPct val="90000"/>
              </a:lnSpc>
            </a:pPr>
            <a:r>
              <a:rPr lang="en-US" altLang="zh-CN" sz="2800"/>
              <a:t>Since the UDP packets are oblivious to packet dropping, the RED has no effect on UDP traffic flows.</a:t>
            </a:r>
          </a:p>
          <a:p>
            <a:pPr eaLnBrk="1" hangingPunct="1">
              <a:lnSpc>
                <a:spcPct val="90000"/>
              </a:lnSpc>
            </a:pPr>
            <a:r>
              <a:rPr lang="en-US" altLang="zh-CN" sz="2800"/>
              <a:t>In fact, if the traffic consists of UDP only or at least a majority of UDP, the RED should not be used because packet dropping would have no effect on UDP traffic and would waste packets unnecessarily.</a:t>
            </a:r>
          </a:p>
          <a:p>
            <a:pPr eaLnBrk="1" hangingPunct="1">
              <a:lnSpc>
                <a:spcPct val="90000"/>
              </a:lnSpc>
            </a:pPr>
            <a:endParaRPr lang="en-US" altLang="zh-CN" sz="2800"/>
          </a:p>
          <a:p>
            <a:pPr eaLnBrk="1" hangingPunct="1">
              <a:lnSpc>
                <a:spcPct val="90000"/>
              </a:lnSpc>
            </a:pPr>
            <a:endParaRPr lang="en-US" altLang="zh-CN" sz="2800" b="1"/>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72706" name="Rectangle 2"/>
          <p:cNvSpPr>
            <a:spLocks noGrp="1"/>
          </p:cNvSpPr>
          <p:nvPr>
            <p:ph type="title"/>
          </p:nvPr>
        </p:nvSpPr>
        <p:spPr/>
        <p:txBody>
          <a:bodyPr vert="horz" wrap="square" lIns="91414" tIns="45706" rIns="91414" bIns="45706" anchor="t">
            <a:spAutoFit/>
          </a:bodyPr>
          <a:lstStyle/>
          <a:p>
            <a:pPr eaLnBrk="1" hangingPunct="1"/>
            <a:r>
              <a:rPr lang="en-US" altLang="zh-CN"/>
              <a:t>Practical Consideration</a:t>
            </a:r>
          </a:p>
        </p:txBody>
      </p:sp>
      <p:sp>
        <p:nvSpPr>
          <p:cNvPr id="72707" name="Rectangle 3"/>
          <p:cNvSpPr>
            <a:spLocks noGrp="1"/>
          </p:cNvSpPr>
          <p:nvPr>
            <p:ph idx="1"/>
          </p:nvPr>
        </p:nvSpPr>
        <p:spPr/>
        <p:txBody>
          <a:bodyPr vert="horz" wrap="square" lIns="91414" tIns="45706" rIns="91414" bIns="45706" anchor="t"/>
          <a:lstStyle/>
          <a:p>
            <a:pPr eaLnBrk="1" hangingPunct="1"/>
            <a:r>
              <a:rPr lang="en-US" altLang="zh-CN" sz="2800"/>
              <a:t>Use of the RED requires care in configuring the RED factors and normally requires accumulated experience with regard to the traffic behavior of the network for which the RED is being considered.</a:t>
            </a:r>
          </a:p>
          <a:p>
            <a:pPr eaLnBrk="1" hangingPunct="1"/>
            <a:r>
              <a:rPr lang="en-US" altLang="zh-CN" sz="2800"/>
              <a:t>a wrong RED algorithm for and a wrong drop profile configuration that is too aggressive in packet dropping would lead to excessive dropping of packets, unnecessarily wasting network resources.</a:t>
            </a:r>
          </a:p>
          <a:p>
            <a:pPr eaLnBrk="1" hangingPunct="1"/>
            <a:endParaRPr lang="en-US" altLang="zh-CN" sz="2800"/>
          </a:p>
          <a:p>
            <a:pPr eaLnBrk="1" hangingPunct="1"/>
            <a:endParaRPr lang="en-US" altLang="zh-CN" sz="2800"/>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73730" name="Rectangle 2"/>
          <p:cNvSpPr>
            <a:spLocks noGrp="1"/>
          </p:cNvSpPr>
          <p:nvPr>
            <p:ph type="title"/>
          </p:nvPr>
        </p:nvSpPr>
        <p:spPr>
          <a:xfrm>
            <a:off x="676275" y="690563"/>
            <a:ext cx="8467725" cy="1782762"/>
          </a:xfrm>
        </p:spPr>
        <p:txBody>
          <a:bodyPr vert="horz" wrap="square" lIns="91414" tIns="45706" rIns="91414" bIns="45706" anchor="t">
            <a:spAutoFit/>
          </a:bodyPr>
          <a:lstStyle/>
          <a:p>
            <a:pPr eaLnBrk="1" hangingPunct="1"/>
            <a:r>
              <a:rPr lang="en-US" altLang="zh-CN"/>
              <a:t>Weighted Random Early Discarding (WRED)</a:t>
            </a:r>
            <a:br>
              <a:rPr lang="en-US" altLang="zh-CN" b="0"/>
            </a:br>
            <a:endParaRPr lang="en-US" altLang="zh-CN" b="0"/>
          </a:p>
        </p:txBody>
      </p:sp>
      <p:sp>
        <p:nvSpPr>
          <p:cNvPr id="73731" name="Rectangle 3"/>
          <p:cNvSpPr>
            <a:spLocks noGrp="1"/>
          </p:cNvSpPr>
          <p:nvPr>
            <p:ph idx="1"/>
          </p:nvPr>
        </p:nvSpPr>
        <p:spPr/>
        <p:txBody>
          <a:bodyPr vert="horz" wrap="square" lIns="91414" tIns="45706" rIns="91414" bIns="45706" anchor="t"/>
          <a:lstStyle/>
          <a:p>
            <a:pPr eaLnBrk="1" hangingPunct="1"/>
            <a:endParaRPr lang="en-US" altLang="zh-CN"/>
          </a:p>
          <a:p>
            <a:pPr eaLnBrk="1" hangingPunct="1"/>
            <a:r>
              <a:rPr lang="en-US" altLang="zh-CN"/>
              <a:t>The Weighted Random Early Discarding (WRED) is the RED with multiple drop profiles.</a:t>
            </a:r>
          </a:p>
          <a:p>
            <a:pPr lvl="1" eaLnBrk="1" hangingPunct="1"/>
            <a:r>
              <a:rPr lang="en-US" altLang="zh-CN"/>
              <a:t>three different drop profiles may be used for the three different colors of packets: the most aggressive profile for A packets, the least aggressive drop profile for B packets, etc.</a:t>
            </a:r>
          </a:p>
          <a:p>
            <a:pPr eaLnBrk="1" hangingPunct="1"/>
            <a:endParaRPr lang="en-US" altLang="zh-CN"/>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74754" name="Rectangle 2"/>
          <p:cNvSpPr>
            <a:spLocks noGrp="1"/>
          </p:cNvSpPr>
          <p:nvPr>
            <p:ph type="title"/>
          </p:nvPr>
        </p:nvSpPr>
        <p:spPr/>
        <p:txBody>
          <a:bodyPr vert="horz" wrap="square" lIns="91414" tIns="45706" rIns="91414" bIns="45706" anchor="t">
            <a:spAutoFit/>
          </a:bodyPr>
          <a:lstStyle/>
          <a:p>
            <a:pPr eaLnBrk="1" hangingPunct="1"/>
            <a:r>
              <a:rPr lang="en-US" altLang="zh-CN"/>
              <a:t>ECN (</a:t>
            </a:r>
            <a:r>
              <a:rPr lang="en-US" altLang="zh-CN" b="0"/>
              <a:t>RFC 2481)</a:t>
            </a:r>
          </a:p>
        </p:txBody>
      </p:sp>
      <p:sp>
        <p:nvSpPr>
          <p:cNvPr id="74755" name="Rectangle 3"/>
          <p:cNvSpPr>
            <a:spLocks noGrp="1"/>
          </p:cNvSpPr>
          <p:nvPr>
            <p:ph idx="1"/>
          </p:nvPr>
        </p:nvSpPr>
        <p:spPr/>
        <p:txBody>
          <a:bodyPr vert="horz" wrap="square" lIns="91414" tIns="45706" rIns="91414" bIns="45706" anchor="t"/>
          <a:lstStyle/>
          <a:p>
            <a:pPr eaLnBrk="1" hangingPunct="1"/>
            <a:r>
              <a:rPr lang="en-US" altLang="zh-CN"/>
              <a:t>Explicit Congestion Notification (ECN) method is a congestion control method applied to the TCP traffic.</a:t>
            </a:r>
          </a:p>
          <a:p>
            <a:pPr eaLnBrk="1" hangingPunct="1"/>
            <a:endParaRPr lang="en-US" altLang="zh-CN"/>
          </a:p>
          <a:p>
            <a:pPr eaLnBrk="1" hangingPunct="1"/>
            <a:r>
              <a:rPr lang="en-US" altLang="zh-CN"/>
              <a:t>an experimental addition to the IP architecture.</a:t>
            </a:r>
          </a:p>
          <a:p>
            <a:pPr eaLnBrk="1" hangingPunct="1"/>
            <a:endParaRPr lang="en-US" altLang="zh-CN"/>
          </a:p>
          <a:p>
            <a:pPr eaLnBrk="1" hangingPunct="1"/>
            <a:endParaRPr lang="en-US" altLang="zh-CN"/>
          </a:p>
          <a:p>
            <a:pPr eaLnBrk="1" hangingPunct="1"/>
            <a:endParaRPr lang="en-US" altLang="zh-CN"/>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21506" name="Rectangle 2"/>
          <p:cNvSpPr>
            <a:spLocks noGrp="1"/>
          </p:cNvSpPr>
          <p:nvPr>
            <p:ph type="title"/>
          </p:nvPr>
        </p:nvSpPr>
        <p:spPr>
          <a:xfrm>
            <a:off x="0" y="295275"/>
            <a:ext cx="8915400" cy="646303"/>
          </a:xfrm>
        </p:spPr>
        <p:txBody>
          <a:bodyPr vert="horz" wrap="square" lIns="91414" tIns="45706" rIns="91414" bIns="45706" anchor="t">
            <a:spAutoFit/>
          </a:bodyPr>
          <a:lstStyle/>
          <a:p>
            <a:pPr eaLnBrk="1" hangingPunct="1"/>
            <a:r>
              <a:rPr lang="zh-CN" altLang="en-US" dirty="0"/>
              <a:t>服务质量 </a:t>
            </a:r>
            <a:r>
              <a:rPr lang="en-US" altLang="zh-CN" dirty="0"/>
              <a:t>Quality of Service</a:t>
            </a:r>
          </a:p>
        </p:txBody>
      </p:sp>
      <p:sp>
        <p:nvSpPr>
          <p:cNvPr id="21507" name="Rectangle 3"/>
          <p:cNvSpPr>
            <a:spLocks noGrp="1"/>
          </p:cNvSpPr>
          <p:nvPr>
            <p:ph idx="1"/>
          </p:nvPr>
        </p:nvSpPr>
        <p:spPr/>
        <p:txBody>
          <a:bodyPr vert="horz" wrap="square" lIns="91414" tIns="45706" rIns="91414" bIns="45706" anchor="t"/>
          <a:lstStyle/>
          <a:p>
            <a:pPr eaLnBrk="1" hangingPunct="1"/>
            <a:endParaRPr lang="zh-CN" altLang="en-US"/>
          </a:p>
        </p:txBody>
      </p:sp>
      <p:pic>
        <p:nvPicPr>
          <p:cNvPr id="21508" name="Picture 4"/>
          <p:cNvPicPr>
            <a:picLocks noChangeAspect="1"/>
          </p:cNvPicPr>
          <p:nvPr/>
        </p:nvPicPr>
        <p:blipFill>
          <a:blip r:embed="rId2"/>
          <a:stretch>
            <a:fillRect/>
          </a:stretch>
        </p:blipFill>
        <p:spPr>
          <a:xfrm>
            <a:off x="990600" y="1828800"/>
            <a:ext cx="6934200" cy="4330700"/>
          </a:xfrm>
          <a:prstGeom prst="rect">
            <a:avLst/>
          </a:prstGeom>
          <a:noFill/>
          <a:ln w="9525">
            <a:noFill/>
          </a:ln>
        </p:spPr>
      </p:pic>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75778" name="Rectangle 2"/>
          <p:cNvSpPr>
            <a:spLocks noGrp="1"/>
          </p:cNvSpPr>
          <p:nvPr>
            <p:ph type="title"/>
          </p:nvPr>
        </p:nvSpPr>
        <p:spPr/>
        <p:txBody>
          <a:bodyPr vert="horz" wrap="square" lIns="91414" tIns="45706" rIns="91414" bIns="45706" anchor="t">
            <a:spAutoFit/>
          </a:bodyPr>
          <a:lstStyle/>
          <a:p>
            <a:pPr eaLnBrk="1" hangingPunct="1"/>
            <a:endParaRPr lang="zh-CN" altLang="en-US"/>
          </a:p>
        </p:txBody>
      </p:sp>
      <p:sp>
        <p:nvSpPr>
          <p:cNvPr id="75779" name="Rectangle 3"/>
          <p:cNvSpPr>
            <a:spLocks noGrp="1"/>
          </p:cNvSpPr>
          <p:nvPr>
            <p:ph idx="1"/>
          </p:nvPr>
        </p:nvSpPr>
        <p:spPr/>
        <p:txBody>
          <a:bodyPr vert="horz" wrap="square" lIns="91414" tIns="45706" rIns="91414" bIns="45706" anchor="t"/>
          <a:lstStyle/>
          <a:p>
            <a:pPr eaLnBrk="1" hangingPunct="1">
              <a:lnSpc>
                <a:spcPct val="90000"/>
              </a:lnSpc>
            </a:pPr>
            <a:r>
              <a:rPr lang="en-US" altLang="zh-CN" sz="2800"/>
              <a:t>In the ECN, an onset of congestion is communicated to the end systems by marking the appropriate fields in the TCP and IP headers with congestion indication rather than dropping packets. </a:t>
            </a:r>
          </a:p>
          <a:p>
            <a:pPr eaLnBrk="1" hangingPunct="1">
              <a:lnSpc>
                <a:spcPct val="90000"/>
              </a:lnSpc>
            </a:pPr>
            <a:endParaRPr lang="en-US" altLang="zh-CN" sz="2800"/>
          </a:p>
          <a:p>
            <a:pPr eaLnBrk="1" hangingPunct="1">
              <a:lnSpc>
                <a:spcPct val="90000"/>
              </a:lnSpc>
            </a:pPr>
            <a:r>
              <a:rPr lang="en-US" altLang="zh-CN" sz="2800"/>
              <a:t>Hence, the main difference between the RED and the ECN is that, in the </a:t>
            </a:r>
          </a:p>
          <a:p>
            <a:pPr lvl="1" eaLnBrk="1" hangingPunct="1">
              <a:lnSpc>
                <a:spcPct val="90000"/>
              </a:lnSpc>
            </a:pPr>
            <a:r>
              <a:rPr lang="en-US" altLang="zh-CN" sz="2000"/>
              <a:t>RED, packets are randomly dropped, </a:t>
            </a:r>
          </a:p>
          <a:p>
            <a:pPr lvl="1" eaLnBrk="1" hangingPunct="1">
              <a:lnSpc>
                <a:spcPct val="90000"/>
              </a:lnSpc>
            </a:pPr>
            <a:r>
              <a:rPr lang="en-US" altLang="zh-CN" sz="2000"/>
              <a:t>ECN, the randomly selected packets are allowed to pass (i.e., not dropped) with the congestion indication mark to notify the end systems.</a:t>
            </a:r>
          </a:p>
          <a:p>
            <a:pPr eaLnBrk="1" hangingPunct="1">
              <a:lnSpc>
                <a:spcPct val="90000"/>
              </a:lnSpc>
            </a:pPr>
            <a:endParaRPr lang="en-US" altLang="zh-CN" sz="2800"/>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76802" name="Rectangle 2"/>
          <p:cNvSpPr>
            <a:spLocks noGrp="1"/>
          </p:cNvSpPr>
          <p:nvPr>
            <p:ph type="title"/>
          </p:nvPr>
        </p:nvSpPr>
        <p:spPr/>
        <p:txBody>
          <a:bodyPr vert="horz" wrap="square" lIns="91414" tIns="45706" rIns="91414" bIns="45706" anchor="t">
            <a:spAutoFit/>
          </a:bodyPr>
          <a:lstStyle/>
          <a:p>
            <a:pPr eaLnBrk="1" hangingPunct="1"/>
            <a:r>
              <a:rPr lang="en-US" altLang="zh-CN"/>
              <a:t>IP and TCP header</a:t>
            </a:r>
          </a:p>
        </p:txBody>
      </p:sp>
      <p:sp>
        <p:nvSpPr>
          <p:cNvPr id="76803" name="Rectangle 3"/>
          <p:cNvSpPr>
            <a:spLocks noGrp="1"/>
          </p:cNvSpPr>
          <p:nvPr>
            <p:ph idx="1"/>
          </p:nvPr>
        </p:nvSpPr>
        <p:spPr/>
        <p:txBody>
          <a:bodyPr vert="horz" wrap="square" lIns="91414" tIns="45706" rIns="91414" bIns="45706" anchor="t"/>
          <a:lstStyle/>
          <a:p>
            <a:pPr eaLnBrk="1" hangingPunct="1"/>
            <a:r>
              <a:rPr lang="en-US" altLang="zh-CN"/>
              <a:t>The ECN requires making both the IP and the TCP headers.</a:t>
            </a:r>
          </a:p>
          <a:p>
            <a:pPr lvl="1" eaLnBrk="1" hangingPunct="1"/>
            <a:r>
              <a:rPr lang="en-US" altLang="zh-CN"/>
              <a:t>The last two reserved bits in the eight-bit Type of Service (TOS) field in the IPv4 header and </a:t>
            </a:r>
          </a:p>
          <a:p>
            <a:pPr lvl="1" eaLnBrk="1" hangingPunct="1"/>
            <a:r>
              <a:rPr lang="en-US" altLang="zh-CN"/>
              <a:t>the eight-bit Traffic Class field of the IPv6 header are used for marking ECN in IP packets.</a:t>
            </a:r>
          </a:p>
          <a:p>
            <a:pPr lvl="1" eaLnBrk="1" hangingPunct="1"/>
            <a:endParaRPr lang="en-US" altLang="zh-CN"/>
          </a:p>
          <a:p>
            <a:pPr eaLnBrk="1" hangingPunct="1"/>
            <a:endParaRPr lang="en-US" altLang="zh-CN"/>
          </a:p>
          <a:p>
            <a:pPr eaLnBrk="1" hangingPunct="1"/>
            <a:endParaRPr lang="en-US" altLang="zh-CN"/>
          </a:p>
        </p:txBody>
      </p:sp>
      <p:pic>
        <p:nvPicPr>
          <p:cNvPr id="76804" name="Picture 4"/>
          <p:cNvPicPr>
            <a:picLocks noChangeAspect="1"/>
          </p:cNvPicPr>
          <p:nvPr/>
        </p:nvPicPr>
        <p:blipFill>
          <a:blip r:embed="rId2"/>
          <a:stretch>
            <a:fillRect/>
          </a:stretch>
        </p:blipFill>
        <p:spPr>
          <a:xfrm>
            <a:off x="1828800" y="4343400"/>
            <a:ext cx="5967413" cy="2303463"/>
          </a:xfrm>
          <a:prstGeom prst="rect">
            <a:avLst/>
          </a:prstGeom>
          <a:noFill/>
          <a:ln w="9525">
            <a:noFill/>
          </a:ln>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77826" name="Rectangle 2"/>
          <p:cNvSpPr>
            <a:spLocks noGrp="1"/>
          </p:cNvSpPr>
          <p:nvPr>
            <p:ph type="title"/>
          </p:nvPr>
        </p:nvSpPr>
        <p:spPr/>
        <p:txBody>
          <a:bodyPr vert="horz" wrap="square" lIns="91414" tIns="45706" rIns="91414" bIns="45706" anchor="t">
            <a:spAutoFit/>
          </a:bodyPr>
          <a:lstStyle/>
          <a:p>
            <a:pPr eaLnBrk="1" hangingPunct="1"/>
            <a:r>
              <a:rPr lang="en-US" altLang="zh-CN"/>
              <a:t>TCP</a:t>
            </a:r>
          </a:p>
        </p:txBody>
      </p:sp>
      <p:sp>
        <p:nvSpPr>
          <p:cNvPr id="77827" name="Rectangle 3"/>
          <p:cNvSpPr>
            <a:spLocks noGrp="1"/>
          </p:cNvSpPr>
          <p:nvPr>
            <p:ph idx="1"/>
          </p:nvPr>
        </p:nvSpPr>
        <p:spPr/>
        <p:txBody>
          <a:bodyPr vert="horz" wrap="square" lIns="91414" tIns="45706" rIns="91414" bIns="45706" anchor="t"/>
          <a:lstStyle/>
          <a:p>
            <a:pPr eaLnBrk="1" hangingPunct="1"/>
            <a:r>
              <a:rPr lang="en-US" altLang="zh-CN"/>
              <a:t>The ECN also requires defining two flags using the two bits of the reserved field in the TCP header. These two flags are specified in RFC 2481</a:t>
            </a:r>
          </a:p>
          <a:p>
            <a:pPr eaLnBrk="1" hangingPunct="1"/>
            <a:r>
              <a:rPr lang="en-US" altLang="zh-CN"/>
              <a:t>the ECN-Echo flag and the Congestion Window Reduced (CWR) flag.</a:t>
            </a:r>
          </a:p>
          <a:p>
            <a:pPr eaLnBrk="1" hangingPunct="1"/>
            <a:endParaRPr lang="en-US" altLang="zh-CN"/>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78850" name="Rectangle 2"/>
          <p:cNvSpPr>
            <a:spLocks noGrp="1"/>
          </p:cNvSpPr>
          <p:nvPr>
            <p:ph type="title"/>
          </p:nvPr>
        </p:nvSpPr>
        <p:spPr/>
        <p:txBody>
          <a:bodyPr vert="horz" wrap="square" lIns="91414" tIns="45706" rIns="91414" bIns="45706" anchor="t">
            <a:spAutoFit/>
          </a:bodyPr>
          <a:lstStyle/>
          <a:p>
            <a:pPr eaLnBrk="1" hangingPunct="1"/>
            <a:r>
              <a:rPr lang="en-US" altLang="zh-CN"/>
              <a:t>TCP</a:t>
            </a:r>
          </a:p>
        </p:txBody>
      </p:sp>
      <p:sp>
        <p:nvSpPr>
          <p:cNvPr id="78851" name="Rectangle 3"/>
          <p:cNvSpPr>
            <a:spLocks noGrp="1"/>
          </p:cNvSpPr>
          <p:nvPr>
            <p:ph idx="1"/>
          </p:nvPr>
        </p:nvSpPr>
        <p:spPr/>
        <p:txBody>
          <a:bodyPr vert="horz" wrap="square" lIns="91414" tIns="45706" rIns="91414" bIns="45706" anchor="t"/>
          <a:lstStyle/>
          <a:p>
            <a:pPr eaLnBrk="1" hangingPunct="1"/>
            <a:endParaRPr lang="zh-CN" altLang="en-US"/>
          </a:p>
        </p:txBody>
      </p:sp>
      <p:pic>
        <p:nvPicPr>
          <p:cNvPr id="78852" name="Picture 5"/>
          <p:cNvPicPr>
            <a:picLocks noChangeAspect="1"/>
          </p:cNvPicPr>
          <p:nvPr/>
        </p:nvPicPr>
        <p:blipFill>
          <a:blip r:embed="rId2"/>
          <a:stretch>
            <a:fillRect/>
          </a:stretch>
        </p:blipFill>
        <p:spPr>
          <a:xfrm>
            <a:off x="990600" y="1219200"/>
            <a:ext cx="5822950" cy="3652838"/>
          </a:xfrm>
          <a:prstGeom prst="rect">
            <a:avLst/>
          </a:prstGeom>
          <a:noFill/>
          <a:ln w="9525">
            <a:noFill/>
          </a:ln>
        </p:spPr>
      </p:pic>
      <p:pic>
        <p:nvPicPr>
          <p:cNvPr id="78853" name="Picture 6"/>
          <p:cNvPicPr>
            <a:picLocks noChangeAspect="1"/>
          </p:cNvPicPr>
          <p:nvPr/>
        </p:nvPicPr>
        <p:blipFill>
          <a:blip r:embed="rId3"/>
          <a:stretch>
            <a:fillRect/>
          </a:stretch>
        </p:blipFill>
        <p:spPr>
          <a:xfrm>
            <a:off x="1295400" y="5029200"/>
            <a:ext cx="5534025" cy="1501775"/>
          </a:xfrm>
          <a:prstGeom prst="rect">
            <a:avLst/>
          </a:prstGeom>
          <a:noFill/>
          <a:ln w="9525">
            <a:noFill/>
          </a:ln>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79874" name="Rectangle 2"/>
          <p:cNvSpPr>
            <a:spLocks noGrp="1"/>
          </p:cNvSpPr>
          <p:nvPr>
            <p:ph type="title"/>
          </p:nvPr>
        </p:nvSpPr>
        <p:spPr/>
        <p:txBody>
          <a:bodyPr vert="horz" wrap="square" lIns="91414" tIns="45706" rIns="91414" bIns="45706" anchor="t">
            <a:spAutoFit/>
          </a:bodyPr>
          <a:lstStyle/>
          <a:p>
            <a:pPr eaLnBrk="1" hangingPunct="1"/>
            <a:r>
              <a:rPr lang="en-US" altLang="zh-CN"/>
              <a:t>ECT bit</a:t>
            </a:r>
          </a:p>
        </p:txBody>
      </p:sp>
      <p:sp>
        <p:nvSpPr>
          <p:cNvPr id="79875" name="Rectangle 3"/>
          <p:cNvSpPr>
            <a:spLocks noGrp="1"/>
          </p:cNvSpPr>
          <p:nvPr>
            <p:ph idx="1"/>
          </p:nvPr>
        </p:nvSpPr>
        <p:spPr/>
        <p:txBody>
          <a:bodyPr vert="horz" wrap="square" lIns="91414" tIns="45706" rIns="91414" bIns="45706" anchor="t"/>
          <a:lstStyle/>
          <a:p>
            <a:pPr eaLnBrk="1" hangingPunct="1">
              <a:lnSpc>
                <a:spcPct val="90000"/>
              </a:lnSpc>
            </a:pPr>
            <a:r>
              <a:rPr lang="en-US" altLang="zh-CN"/>
              <a:t>ECN-Capable Transport (ECT)</a:t>
            </a:r>
          </a:p>
          <a:p>
            <a:pPr eaLnBrk="1" hangingPunct="1">
              <a:lnSpc>
                <a:spcPct val="90000"/>
              </a:lnSpc>
            </a:pPr>
            <a:r>
              <a:rPr lang="en-US" altLang="zh-CN"/>
              <a:t>The ECT bit is set by the source TCP application indicating to the routers in the IP network that the packets are eligible for the ECN.</a:t>
            </a:r>
          </a:p>
          <a:p>
            <a:pPr eaLnBrk="1" hangingPunct="1">
              <a:lnSpc>
                <a:spcPct val="90000"/>
              </a:lnSpc>
            </a:pPr>
            <a:endParaRPr lang="en-US" altLang="zh-CN"/>
          </a:p>
          <a:p>
            <a:pPr eaLnBrk="1" hangingPunct="1">
              <a:lnSpc>
                <a:spcPct val="90000"/>
              </a:lnSpc>
            </a:pPr>
            <a:r>
              <a:rPr lang="en-US" altLang="zh-CN"/>
              <a:t>When a router anticipates congestion, it sets the CE bit to ‘1’ in the packets with the ECT bit equal to ‘1’ to indicate congestion to the end systems.</a:t>
            </a:r>
          </a:p>
          <a:p>
            <a:pPr eaLnBrk="1" hangingPunct="1">
              <a:lnSpc>
                <a:spcPct val="90000"/>
              </a:lnSpc>
            </a:pPr>
            <a:endParaRPr lang="en-US" altLang="zh-CN"/>
          </a:p>
          <a:p>
            <a:pPr eaLnBrk="1" hangingPunct="1">
              <a:lnSpc>
                <a:spcPct val="90000"/>
              </a:lnSpc>
            </a:pPr>
            <a:endParaRPr lang="en-US" altLang="zh-CN"/>
          </a:p>
          <a:p>
            <a:pPr eaLnBrk="1" hangingPunct="1">
              <a:lnSpc>
                <a:spcPct val="90000"/>
              </a:lnSpc>
            </a:pPr>
            <a:endParaRPr lang="en-US" altLang="zh-CN"/>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80898" name="Rectangle 2"/>
          <p:cNvSpPr>
            <a:spLocks noGrp="1"/>
          </p:cNvSpPr>
          <p:nvPr>
            <p:ph type="title"/>
          </p:nvPr>
        </p:nvSpPr>
        <p:spPr/>
        <p:txBody>
          <a:bodyPr vert="horz" wrap="square" lIns="91414" tIns="45706" rIns="91414" bIns="45706" anchor="t">
            <a:spAutoFit/>
          </a:bodyPr>
          <a:lstStyle/>
          <a:p>
            <a:pPr eaLnBrk="1" hangingPunct="1"/>
            <a:endParaRPr lang="zh-CN" altLang="en-US"/>
          </a:p>
        </p:txBody>
      </p:sp>
      <p:sp>
        <p:nvSpPr>
          <p:cNvPr id="80899" name="Rectangle 3"/>
          <p:cNvSpPr>
            <a:spLocks noGrp="1"/>
          </p:cNvSpPr>
          <p:nvPr>
            <p:ph idx="1"/>
          </p:nvPr>
        </p:nvSpPr>
        <p:spPr/>
        <p:txBody>
          <a:bodyPr vert="horz" wrap="square" lIns="91414" tIns="45706" rIns="91414" bIns="45706" anchor="t"/>
          <a:lstStyle/>
          <a:p>
            <a:pPr eaLnBrk="1" hangingPunct="1"/>
            <a:r>
              <a:rPr lang="en-US" altLang="zh-CN"/>
              <a:t>The source and destination TCP hosts use the Echo flag and the CWR flag of the reserved field and the SYN and ACK bits of the code field for “handshaking” for the ECN.</a:t>
            </a:r>
          </a:p>
          <a:p>
            <a:pPr lvl="1" eaLnBrk="1" hangingPunct="1"/>
            <a:r>
              <a:rPr lang="en-US" altLang="zh-CN"/>
              <a:t>ECN echo: dest to source, announcing CE received</a:t>
            </a:r>
          </a:p>
          <a:p>
            <a:pPr lvl="1" eaLnBrk="1" hangingPunct="1"/>
            <a:r>
              <a:rPr lang="en-US" altLang="zh-CN"/>
              <a:t>CWR: source to dest, Announcing CW reduced</a:t>
            </a:r>
          </a:p>
          <a:p>
            <a:pPr eaLnBrk="1" hangingPunct="1"/>
            <a:endParaRPr lang="en-US" altLang="zh-CN" b="1"/>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81922" name="Rectangle 2"/>
          <p:cNvSpPr>
            <a:spLocks noGrp="1"/>
          </p:cNvSpPr>
          <p:nvPr>
            <p:ph type="title"/>
          </p:nvPr>
        </p:nvSpPr>
        <p:spPr/>
        <p:txBody>
          <a:bodyPr vert="horz" wrap="square" lIns="91414" tIns="45706" rIns="91414" bIns="45706" anchor="t">
            <a:spAutoFit/>
          </a:bodyPr>
          <a:lstStyle/>
          <a:p>
            <a:pPr eaLnBrk="1" hangingPunct="1"/>
            <a:r>
              <a:rPr lang="en-US" altLang="zh-CN"/>
              <a:t>ECN operations</a:t>
            </a:r>
          </a:p>
        </p:txBody>
      </p:sp>
      <p:sp>
        <p:nvSpPr>
          <p:cNvPr id="81923" name="Rectangle 3"/>
          <p:cNvSpPr>
            <a:spLocks noGrp="1"/>
          </p:cNvSpPr>
          <p:nvPr>
            <p:ph idx="1"/>
          </p:nvPr>
        </p:nvSpPr>
        <p:spPr/>
        <p:txBody>
          <a:bodyPr vert="horz" wrap="square" lIns="91414" tIns="45706" rIns="91414" bIns="45706" anchor="t"/>
          <a:lstStyle/>
          <a:p>
            <a:pPr eaLnBrk="1" hangingPunct="1"/>
            <a:r>
              <a:rPr lang="en-US" altLang="zh-CN"/>
              <a:t>packet leaves the source host with the ECT bit set to ‘1’ and the CE bit set to 0. The CE bit is flipped to ‘1’ at the router that detects an onset of congestion</a:t>
            </a:r>
          </a:p>
          <a:p>
            <a:pPr eaLnBrk="1" hangingPunct="1"/>
            <a:endParaRPr lang="en-US" altLang="zh-CN"/>
          </a:p>
          <a:p>
            <a:pPr eaLnBrk="1" hangingPunct="1"/>
            <a:r>
              <a:rPr lang="en-US" altLang="zh-CN"/>
              <a:t>The receiving TCP host flips the echo bit to ‘1’ in the TCP ACK packet to tell the source host that there is congestion in the network.</a:t>
            </a:r>
          </a:p>
          <a:p>
            <a:pPr eaLnBrk="1" hangingPunct="1"/>
            <a:endParaRPr lang="en-US" altLang="zh-CN"/>
          </a:p>
          <a:p>
            <a:pPr eaLnBrk="1" hangingPunct="1"/>
            <a:endParaRPr lang="en-US" altLang="zh-CN"/>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82946" name="Rectangle 2"/>
          <p:cNvSpPr>
            <a:spLocks noGrp="1"/>
          </p:cNvSpPr>
          <p:nvPr>
            <p:ph type="title"/>
          </p:nvPr>
        </p:nvSpPr>
        <p:spPr/>
        <p:txBody>
          <a:bodyPr vert="horz" wrap="square" lIns="91414" tIns="45706" rIns="91414" bIns="45706" anchor="t">
            <a:spAutoFit/>
          </a:bodyPr>
          <a:lstStyle/>
          <a:p>
            <a:pPr eaLnBrk="1" hangingPunct="1"/>
            <a:endParaRPr lang="zh-CN" altLang="en-US"/>
          </a:p>
        </p:txBody>
      </p:sp>
      <p:sp>
        <p:nvSpPr>
          <p:cNvPr id="82947" name="Rectangle 3"/>
          <p:cNvSpPr>
            <a:spLocks noGrp="1"/>
          </p:cNvSpPr>
          <p:nvPr>
            <p:ph idx="1"/>
          </p:nvPr>
        </p:nvSpPr>
        <p:spPr/>
        <p:txBody>
          <a:bodyPr vert="horz" wrap="square" lIns="91414" tIns="45706" rIns="91414" bIns="45706" anchor="t"/>
          <a:lstStyle/>
          <a:p>
            <a:pPr eaLnBrk="1" hangingPunct="1"/>
            <a:endParaRPr lang="zh-CN" altLang="en-US"/>
          </a:p>
        </p:txBody>
      </p:sp>
      <p:pic>
        <p:nvPicPr>
          <p:cNvPr id="82948" name="Picture 4"/>
          <p:cNvPicPr>
            <a:picLocks noChangeAspect="1"/>
          </p:cNvPicPr>
          <p:nvPr/>
        </p:nvPicPr>
        <p:blipFill>
          <a:blip r:embed="rId2"/>
          <a:stretch>
            <a:fillRect/>
          </a:stretch>
        </p:blipFill>
        <p:spPr>
          <a:xfrm>
            <a:off x="1295400" y="1792288"/>
            <a:ext cx="7239000" cy="3716337"/>
          </a:xfrm>
          <a:prstGeom prst="rect">
            <a:avLst/>
          </a:prstGeom>
          <a:noFill/>
          <a:ln w="9525">
            <a:noFill/>
          </a:ln>
        </p:spPr>
      </p:pic>
      <p:sp>
        <p:nvSpPr>
          <p:cNvPr id="82949" name="Text Box 5"/>
          <p:cNvSpPr txBox="1"/>
          <p:nvPr/>
        </p:nvSpPr>
        <p:spPr>
          <a:xfrm>
            <a:off x="5562600" y="4572000"/>
            <a:ext cx="609600" cy="198438"/>
          </a:xfrm>
          <a:prstGeom prst="rect">
            <a:avLst/>
          </a:prstGeom>
          <a:solidFill>
            <a:schemeClr val="tx1"/>
          </a:solidFill>
          <a:ln w="9525">
            <a:noFill/>
          </a:ln>
        </p:spPr>
        <p:txBody>
          <a:bodyPr lIns="0" tIns="0" rIns="0" bIns="0" anchor="t">
            <a:spAutoFit/>
          </a:bodyPr>
          <a:lstStyle/>
          <a:p>
            <a:pPr indent="0" algn="r">
              <a:spcBef>
                <a:spcPct val="50000"/>
              </a:spcBef>
            </a:pPr>
            <a:r>
              <a:rPr lang="en-US" altLang="zh-CN">
                <a:solidFill>
                  <a:schemeClr val="bg1"/>
                </a:solidFill>
                <a:latin typeface="Arial" panose="020B0604020202090204" pitchFamily="34" charset="0"/>
                <a:ea typeface="SimSun" pitchFamily="2" charset="-122"/>
              </a:rPr>
              <a:t>CE=1</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83970" name="Rectangle 2"/>
          <p:cNvSpPr>
            <a:spLocks noGrp="1"/>
          </p:cNvSpPr>
          <p:nvPr>
            <p:ph type="title"/>
          </p:nvPr>
        </p:nvSpPr>
        <p:spPr/>
        <p:txBody>
          <a:bodyPr vert="horz" wrap="square" lIns="91414" tIns="45706" rIns="91414" bIns="45706" anchor="t">
            <a:spAutoFit/>
          </a:bodyPr>
          <a:lstStyle/>
          <a:p>
            <a:pPr eaLnBrk="1" hangingPunct="1"/>
            <a:r>
              <a:rPr lang="en-US" altLang="zh-CN"/>
              <a:t>PACKET SCHEDULING</a:t>
            </a:r>
            <a:endParaRPr lang="en-US" altLang="zh-CN" b="0"/>
          </a:p>
        </p:txBody>
      </p:sp>
      <p:sp>
        <p:nvSpPr>
          <p:cNvPr id="83971" name="Rectangle 3"/>
          <p:cNvSpPr>
            <a:spLocks noGrp="1"/>
          </p:cNvSpPr>
          <p:nvPr>
            <p:ph idx="1"/>
          </p:nvPr>
        </p:nvSpPr>
        <p:spPr/>
        <p:txBody>
          <a:bodyPr vert="horz" wrap="square" lIns="91414" tIns="45706" rIns="91414" bIns="45706" anchor="t"/>
          <a:lstStyle/>
          <a:p>
            <a:pPr eaLnBrk="1" hangingPunct="1"/>
            <a:r>
              <a:rPr lang="en-US" altLang="zh-CN"/>
              <a:t>Packet scheduling is to “schedule” the packets in the queues in such a way that the fixed amount of an output port bandwidth is “equitably” and “optimally” distributed among the competing classes of incoming traffic flows that are  routed to that output port.</a:t>
            </a:r>
          </a:p>
          <a:p>
            <a:pPr eaLnBrk="1" hangingPunct="1"/>
            <a:endParaRPr lang="en-US" altLang="zh-CN"/>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84994" name="Rectangle 2"/>
          <p:cNvSpPr>
            <a:spLocks noGrp="1"/>
          </p:cNvSpPr>
          <p:nvPr>
            <p:ph type="title"/>
          </p:nvPr>
        </p:nvSpPr>
        <p:spPr>
          <a:xfrm>
            <a:off x="676275" y="690563"/>
            <a:ext cx="8467725" cy="1219200"/>
          </a:xfrm>
        </p:spPr>
        <p:txBody>
          <a:bodyPr vert="horz" wrap="square" lIns="91414" tIns="45706" rIns="91414" bIns="45706" anchor="t">
            <a:spAutoFit/>
          </a:bodyPr>
          <a:lstStyle/>
          <a:p>
            <a:pPr eaLnBrk="1" hangingPunct="1"/>
            <a:r>
              <a:rPr lang="en-US" altLang="zh-CN" b="0"/>
              <a:t>Major types of packet scheduling</a:t>
            </a:r>
            <a:br>
              <a:rPr lang="en-US" altLang="zh-CN" b="0"/>
            </a:br>
            <a:endParaRPr lang="en-US" altLang="zh-CN" b="0"/>
          </a:p>
        </p:txBody>
      </p:sp>
      <p:sp>
        <p:nvSpPr>
          <p:cNvPr id="84995" name="Rectangle 3"/>
          <p:cNvSpPr>
            <a:spLocks noGrp="1"/>
          </p:cNvSpPr>
          <p:nvPr>
            <p:ph idx="1"/>
          </p:nvPr>
        </p:nvSpPr>
        <p:spPr/>
        <p:txBody>
          <a:bodyPr vert="horz" wrap="square" lIns="91414" tIns="45706" rIns="91414" bIns="45706" anchor="t"/>
          <a:lstStyle/>
          <a:p>
            <a:pPr eaLnBrk="1" hangingPunct="1"/>
            <a:r>
              <a:rPr lang="en-US" altLang="zh-CN"/>
              <a:t>First-in-first-out (FIFO)</a:t>
            </a:r>
          </a:p>
          <a:p>
            <a:pPr eaLnBrk="1" hangingPunct="1"/>
            <a:r>
              <a:rPr lang="en-US" altLang="zh-CN"/>
              <a:t>Priority queuing (PQ)</a:t>
            </a:r>
          </a:p>
          <a:p>
            <a:pPr eaLnBrk="1" hangingPunct="1"/>
            <a:r>
              <a:rPr lang="en-US" altLang="zh-CN"/>
              <a:t>Fair-queuing (FQ)</a:t>
            </a:r>
          </a:p>
          <a:p>
            <a:pPr eaLnBrk="1" hangingPunct="1"/>
            <a:r>
              <a:rPr lang="en-US" altLang="zh-CN"/>
              <a:t>Weighted Round Robin (WRR)</a:t>
            </a:r>
          </a:p>
          <a:p>
            <a:pPr eaLnBrk="1" hangingPunct="1"/>
            <a:r>
              <a:rPr lang="en-US" altLang="zh-CN"/>
              <a:t>Weighted Fair Queuing (WFQ)</a:t>
            </a:r>
          </a:p>
          <a:p>
            <a:pPr eaLnBrk="1" hangingPunct="1"/>
            <a:r>
              <a:rPr lang="en-US" altLang="zh-CN"/>
              <a:t>Class-Based WFQ</a:t>
            </a:r>
          </a:p>
          <a:p>
            <a:pPr eaLnBrk="1" hangingPunct="1"/>
            <a:endParaRPr lang="en-US" altLang="zh-CN"/>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22530" name="Rectangle 2"/>
          <p:cNvSpPr>
            <a:spLocks noGrp="1"/>
          </p:cNvSpPr>
          <p:nvPr>
            <p:ph type="title"/>
          </p:nvPr>
        </p:nvSpPr>
        <p:spPr/>
        <p:txBody>
          <a:bodyPr vert="horz" wrap="square" lIns="91414" tIns="45706" rIns="91414" bIns="45706" anchor="t">
            <a:spAutoFit/>
          </a:bodyPr>
          <a:lstStyle/>
          <a:p>
            <a:pPr eaLnBrk="1" hangingPunct="1"/>
            <a:r>
              <a:rPr lang="en-US" altLang="zh-CN"/>
              <a:t>The Network Evolution</a:t>
            </a:r>
          </a:p>
        </p:txBody>
      </p:sp>
      <p:sp>
        <p:nvSpPr>
          <p:cNvPr id="22531" name="Rectangle 3"/>
          <p:cNvSpPr>
            <a:spLocks noGrp="1"/>
          </p:cNvSpPr>
          <p:nvPr>
            <p:ph idx="1"/>
          </p:nvPr>
        </p:nvSpPr>
        <p:spPr/>
        <p:txBody>
          <a:bodyPr vert="horz" wrap="square" lIns="91414" tIns="45706" rIns="91414" bIns="45706" anchor="t"/>
          <a:lstStyle/>
          <a:p>
            <a:pPr eaLnBrk="1" hangingPunct="1"/>
            <a:endParaRPr lang="zh-CN" altLang="en-US" dirty="0"/>
          </a:p>
        </p:txBody>
      </p:sp>
      <p:sp>
        <p:nvSpPr>
          <p:cNvPr id="311332" name="Rectangle 36"/>
          <p:cNvSpPr/>
          <p:nvPr/>
        </p:nvSpPr>
        <p:spPr>
          <a:xfrm>
            <a:off x="1905000" y="4343400"/>
            <a:ext cx="4419600" cy="2071688"/>
          </a:xfrm>
          <a:prstGeom prst="rect">
            <a:avLst/>
          </a:prstGeom>
          <a:solidFill>
            <a:schemeClr val="bg2"/>
          </a:solidFill>
          <a:ln w="9525" cap="flat" cmpd="sng">
            <a:solidFill>
              <a:schemeClr val="bg1"/>
            </a:solidFill>
            <a:prstDash val="solid"/>
            <a:miter/>
            <a:headEnd type="none" w="med" len="med"/>
            <a:tailEnd type="none" w="med" len="med"/>
          </a:ln>
        </p:spPr>
        <p:txBody>
          <a:bodyPr lIns="0" tIns="0" rIns="0" bIns="0" anchor="t">
            <a:spAutoFit/>
          </a:bodyPr>
          <a:lstStyle/>
          <a:p>
            <a:pPr indent="0">
              <a:spcBef>
                <a:spcPct val="50000"/>
              </a:spcBef>
              <a:buFont typeface="Wingdings" panose="05000000000000000000" pitchFamily="2" charset="2"/>
              <a:buChar char="Ø"/>
            </a:pPr>
            <a:r>
              <a:rPr lang="en-US" altLang="zh-CN" sz="1800" b="0" i="1">
                <a:solidFill>
                  <a:srgbClr val="0000FF"/>
                </a:solidFill>
                <a:latin typeface="Arial" panose="020B0604020202090204" pitchFamily="34" charset="0"/>
                <a:ea typeface="SimSun" pitchFamily="2" charset="-122"/>
              </a:rPr>
              <a:t>Networks are designed to carry primarily data traffic</a:t>
            </a:r>
          </a:p>
          <a:p>
            <a:pPr indent="0">
              <a:spcBef>
                <a:spcPct val="50000"/>
              </a:spcBef>
              <a:buFont typeface="Wingdings" panose="05000000000000000000" pitchFamily="2" charset="2"/>
              <a:buChar char="Ø"/>
            </a:pPr>
            <a:r>
              <a:rPr lang="en-US" altLang="zh-CN" sz="1800" b="0" i="1">
                <a:solidFill>
                  <a:srgbClr val="0000FF"/>
                </a:solidFill>
                <a:latin typeface="Arial" panose="020B0604020202090204" pitchFamily="34" charset="0"/>
                <a:ea typeface="SimSun" pitchFamily="2" charset="-122"/>
              </a:rPr>
              <a:t>Voice traffic overlaid on data networks (e.g. VoIP, IPTV) </a:t>
            </a:r>
          </a:p>
          <a:p>
            <a:pPr indent="0">
              <a:spcBef>
                <a:spcPct val="50000"/>
              </a:spcBef>
              <a:buFont typeface="Wingdings" panose="05000000000000000000" pitchFamily="2" charset="2"/>
              <a:buChar char="Ø"/>
            </a:pPr>
            <a:endParaRPr lang="en-US" altLang="zh-CN" sz="1800" b="0" i="1">
              <a:solidFill>
                <a:srgbClr val="0000FF"/>
              </a:solidFill>
              <a:latin typeface="Arial" panose="020B0604020202090204" pitchFamily="34" charset="0"/>
              <a:ea typeface="SimSun" pitchFamily="2" charset="-122"/>
            </a:endParaRPr>
          </a:p>
          <a:p>
            <a:pPr indent="0" algn="r">
              <a:spcBef>
                <a:spcPct val="50000"/>
              </a:spcBef>
              <a:buFont typeface="Wingdings" panose="05000000000000000000" pitchFamily="2" charset="2"/>
              <a:buChar char="Ø"/>
            </a:pPr>
            <a:endParaRPr lang="en-US" altLang="zh-CN" sz="1800" b="0" i="1">
              <a:solidFill>
                <a:srgbClr val="0000FF"/>
              </a:solidFill>
              <a:latin typeface="Arial" panose="020B0604020202090204" pitchFamily="34" charset="0"/>
              <a:ea typeface="SimSun" pitchFamily="2" charset="-122"/>
            </a:endParaRPr>
          </a:p>
        </p:txBody>
      </p:sp>
      <p:sp>
        <p:nvSpPr>
          <p:cNvPr id="22533" name="Rectangle 39"/>
          <p:cNvSpPr/>
          <p:nvPr/>
        </p:nvSpPr>
        <p:spPr>
          <a:xfrm>
            <a:off x="1905000" y="1600200"/>
            <a:ext cx="4114800" cy="1752600"/>
          </a:xfrm>
          <a:prstGeom prst="rect">
            <a:avLst/>
          </a:prstGeom>
          <a:solidFill>
            <a:schemeClr val="bg2"/>
          </a:solidFill>
          <a:ln w="9525" cap="flat" cmpd="sng">
            <a:solidFill>
              <a:schemeClr val="bg1"/>
            </a:solidFill>
            <a:prstDash val="solid"/>
            <a:miter/>
            <a:headEnd type="none" w="med" len="med"/>
            <a:tailEnd type="none" w="med" len="med"/>
          </a:ln>
        </p:spPr>
        <p:txBody>
          <a:bodyPr lIns="0" tIns="0" rIns="0" bIns="0" anchor="t"/>
          <a:lstStyle/>
          <a:p>
            <a:pPr marL="228600" indent="-228600">
              <a:buClr>
                <a:schemeClr val="accent2"/>
              </a:buClr>
              <a:buFont typeface="Wingdings" panose="05000000000000000000" pitchFamily="2" charset="2"/>
              <a:buChar char="§"/>
            </a:pPr>
            <a:r>
              <a:rPr lang="en-US" altLang="zh-CN" sz="2100" b="0" dirty="0">
                <a:solidFill>
                  <a:schemeClr val="bg1"/>
                </a:solidFill>
                <a:latin typeface="Arial" panose="020B0604020202090204" pitchFamily="34" charset="0"/>
                <a:ea typeface="SimSun" pitchFamily="2" charset="-122"/>
              </a:rPr>
              <a:t>Networks were designed to carry voice traffic</a:t>
            </a:r>
          </a:p>
          <a:p>
            <a:pPr marL="228600" indent="-228600">
              <a:buClr>
                <a:schemeClr val="accent2"/>
              </a:buClr>
              <a:buFont typeface="Wingdings" panose="05000000000000000000" pitchFamily="2" charset="2"/>
              <a:buChar char="§"/>
            </a:pPr>
            <a:r>
              <a:rPr lang="en-US" altLang="zh-CN" sz="2100" b="0" i="1" dirty="0">
                <a:solidFill>
                  <a:schemeClr val="bg1"/>
                </a:solidFill>
                <a:latin typeface="Arial" panose="020B0604020202090204" pitchFamily="34" charset="0"/>
                <a:ea typeface="SimSun" pitchFamily="2" charset="-122"/>
              </a:rPr>
              <a:t>Data traffic mostly overlaid on voice networks (using Modems)</a:t>
            </a:r>
          </a:p>
          <a:p>
            <a:pPr marL="228600" indent="-228600">
              <a:lnSpc>
                <a:spcPct val="70000"/>
              </a:lnSpc>
              <a:buClr>
                <a:schemeClr val="accent2"/>
              </a:buClr>
              <a:buFont typeface="Wingdings" panose="05000000000000000000" pitchFamily="2" charset="2"/>
              <a:buChar char="§"/>
            </a:pPr>
            <a:endParaRPr lang="en-US" altLang="zh-CN" sz="2100" b="0" dirty="0">
              <a:solidFill>
                <a:schemeClr val="bg1"/>
              </a:solidFill>
              <a:latin typeface="Arial" panose="020B0604020202090204" pitchFamily="34" charset="0"/>
              <a:ea typeface="SimSun" pitchFamily="2" charset="-122"/>
            </a:endParaRPr>
          </a:p>
        </p:txBody>
      </p:sp>
      <p:sp>
        <p:nvSpPr>
          <p:cNvPr id="22534" name="AutoShape 40"/>
          <p:cNvSpPr/>
          <p:nvPr/>
        </p:nvSpPr>
        <p:spPr>
          <a:xfrm rot="5400000">
            <a:off x="3516313" y="3643313"/>
            <a:ext cx="911225" cy="479425"/>
          </a:xfrm>
          <a:prstGeom prst="homePlate">
            <a:avLst>
              <a:gd name="adj" fmla="val 47498"/>
            </a:avLst>
          </a:prstGeom>
          <a:solidFill>
            <a:srgbClr val="3399FF"/>
          </a:solidFill>
          <a:ln w="38100">
            <a:noFill/>
          </a:ln>
          <a:effectLst>
            <a:outerShdw dist="35921" dir="2699999" algn="ctr" rotWithShape="0">
              <a:schemeClr val="bg2"/>
            </a:outerShdw>
          </a:effectLst>
        </p:spPr>
        <p:txBody>
          <a:bodyPr lIns="0" tIns="0" rIns="0" bIns="0" anchor="ctr">
            <a:spAutoFit/>
          </a:bodyPr>
          <a:lstStyle/>
          <a:p>
            <a:pPr indent="0" algn="r">
              <a:spcBef>
                <a:spcPct val="50000"/>
              </a:spcBef>
            </a:pPr>
            <a:endParaRPr lang="zh-CN" altLang="en-US">
              <a:latin typeface="Arial" panose="020B0604020202090204" pitchFamily="34" charset="0"/>
              <a:ea typeface="SimSun" pitchFamily="2" charset="-122"/>
            </a:endParaRPr>
          </a:p>
        </p:txBody>
      </p:sp>
      <p:sp>
        <p:nvSpPr>
          <p:cNvPr id="22535" name="Text Box 42"/>
          <p:cNvSpPr txBox="1"/>
          <p:nvPr/>
        </p:nvSpPr>
        <p:spPr>
          <a:xfrm>
            <a:off x="0" y="1828800"/>
            <a:ext cx="1763713" cy="365125"/>
          </a:xfrm>
          <a:prstGeom prst="rect">
            <a:avLst/>
          </a:prstGeom>
          <a:noFill/>
          <a:ln w="38100">
            <a:noFill/>
          </a:ln>
        </p:spPr>
        <p:txBody>
          <a:bodyPr wrap="none" lIns="0" tIns="0" rIns="0" bIns="0" anchor="t">
            <a:spAutoFit/>
          </a:bodyPr>
          <a:lstStyle/>
          <a:p>
            <a:pPr indent="0" algn="ctr"/>
            <a:r>
              <a:rPr lang="en-US" altLang="zh-CN" sz="2400" i="1">
                <a:solidFill>
                  <a:srgbClr val="000000"/>
                </a:solidFill>
                <a:latin typeface="Arial" panose="020B0604020202090204" pitchFamily="34" charset="0"/>
                <a:ea typeface="SimSun" pitchFamily="2" charset="-122"/>
              </a:rPr>
              <a:t>Yesterday…</a:t>
            </a:r>
          </a:p>
        </p:txBody>
      </p:sp>
      <p:sp>
        <p:nvSpPr>
          <p:cNvPr id="311340" name="Text Box 44"/>
          <p:cNvSpPr txBox="1"/>
          <p:nvPr/>
        </p:nvSpPr>
        <p:spPr>
          <a:xfrm>
            <a:off x="228600" y="5029200"/>
            <a:ext cx="1454150" cy="365125"/>
          </a:xfrm>
          <a:prstGeom prst="rect">
            <a:avLst/>
          </a:prstGeom>
          <a:noFill/>
          <a:ln w="38100">
            <a:noFill/>
          </a:ln>
        </p:spPr>
        <p:txBody>
          <a:bodyPr wrap="none" lIns="0" tIns="0" rIns="0" bIns="0" anchor="t">
            <a:spAutoFit/>
          </a:bodyPr>
          <a:lstStyle/>
          <a:p>
            <a:pPr indent="0" algn="ctr"/>
            <a:r>
              <a:rPr lang="en-US" altLang="zh-CN" sz="2400" i="1">
                <a:solidFill>
                  <a:srgbClr val="000000"/>
                </a:solidFill>
                <a:latin typeface="Arial" panose="020B0604020202090204" pitchFamily="34" charset="0"/>
                <a:ea typeface="SimSun" pitchFamily="2" charset="-122"/>
              </a:rPr>
              <a:t>…Today...</a:t>
            </a:r>
          </a:p>
        </p:txBody>
      </p:sp>
      <p:sp>
        <p:nvSpPr>
          <p:cNvPr id="311342" name="Text Box 46"/>
          <p:cNvSpPr txBox="1"/>
          <p:nvPr/>
        </p:nvSpPr>
        <p:spPr>
          <a:xfrm>
            <a:off x="7013575" y="3429000"/>
            <a:ext cx="2130425" cy="365125"/>
          </a:xfrm>
          <a:prstGeom prst="rect">
            <a:avLst/>
          </a:prstGeom>
          <a:noFill/>
          <a:ln w="38100">
            <a:noFill/>
          </a:ln>
        </p:spPr>
        <p:txBody>
          <a:bodyPr wrap="none" lIns="0" tIns="0" rIns="0" bIns="0" anchor="t">
            <a:spAutoFit/>
          </a:bodyPr>
          <a:lstStyle/>
          <a:p>
            <a:pPr indent="0" algn="ctr"/>
            <a:r>
              <a:rPr lang="en-US" altLang="zh-CN" sz="2400" i="1" dirty="0">
                <a:solidFill>
                  <a:srgbClr val="000000"/>
                </a:solidFill>
                <a:latin typeface="Arial" panose="020B0604020202090204" pitchFamily="34" charset="0"/>
                <a:ea typeface="SimSun" pitchFamily="2" charset="-122"/>
              </a:rPr>
              <a:t>…Tomorrow ...</a:t>
            </a:r>
          </a:p>
        </p:txBody>
      </p:sp>
      <p:sp>
        <p:nvSpPr>
          <p:cNvPr id="22538" name="AutoShape 47"/>
          <p:cNvSpPr/>
          <p:nvPr/>
        </p:nvSpPr>
        <p:spPr>
          <a:xfrm>
            <a:off x="6662738" y="4953000"/>
            <a:ext cx="2481262" cy="563563"/>
          </a:xfrm>
          <a:prstGeom prst="homePlate">
            <a:avLst>
              <a:gd name="adj" fmla="val 110029"/>
            </a:avLst>
          </a:prstGeom>
          <a:solidFill>
            <a:srgbClr val="3399FF"/>
          </a:solidFill>
          <a:ln w="38100">
            <a:noFill/>
          </a:ln>
          <a:effectLst>
            <a:outerShdw dist="35921" dir="2699999" algn="ctr" rotWithShape="0">
              <a:schemeClr val="bg2"/>
            </a:outerShdw>
          </a:effectLst>
        </p:spPr>
        <p:txBody>
          <a:bodyPr lIns="0" tIns="0" rIns="0" bIns="0" anchor="ctr">
            <a:spAutoFit/>
          </a:bodyPr>
          <a:lstStyle/>
          <a:p>
            <a:pPr indent="0" algn="ctr">
              <a:spcBef>
                <a:spcPct val="50000"/>
              </a:spcBef>
            </a:pPr>
            <a:endParaRPr lang="zh-CN" altLang="en-US">
              <a:latin typeface="Arial" panose="020B0604020202090204" pitchFamily="34" charset="0"/>
              <a:ea typeface="SimSun"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13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13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5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1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332" grpId="0" bldLvl="0" animBg="1"/>
      <p:bldP spid="22534" grpId="0" bldLvl="0" animBg="1"/>
      <p:bldP spid="311340" grpId="0"/>
      <p:bldP spid="311342" grpId="0"/>
      <p:bldP spid="22538"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87042" name="Rectangle 2"/>
          <p:cNvSpPr>
            <a:spLocks noGrp="1"/>
          </p:cNvSpPr>
          <p:nvPr>
            <p:ph type="title"/>
          </p:nvPr>
        </p:nvSpPr>
        <p:spPr/>
        <p:txBody>
          <a:bodyPr vert="horz" wrap="square" lIns="91414" tIns="45706" rIns="91414" bIns="45706" anchor="t">
            <a:spAutoFit/>
          </a:bodyPr>
          <a:lstStyle/>
          <a:p>
            <a:pPr eaLnBrk="1" hangingPunct="1"/>
            <a:r>
              <a:rPr lang="en-US" altLang="zh-CN"/>
              <a:t>FIFO</a:t>
            </a:r>
          </a:p>
        </p:txBody>
      </p:sp>
      <p:sp>
        <p:nvSpPr>
          <p:cNvPr id="87043" name="Rectangle 3"/>
          <p:cNvSpPr>
            <a:spLocks noGrp="1"/>
          </p:cNvSpPr>
          <p:nvPr>
            <p:ph idx="1"/>
          </p:nvPr>
        </p:nvSpPr>
        <p:spPr/>
        <p:txBody>
          <a:bodyPr vert="horz" wrap="square" lIns="91414" tIns="45706" rIns="91414" bIns="45706" anchor="t"/>
          <a:lstStyle/>
          <a:p>
            <a:pPr eaLnBrk="1" hangingPunct="1"/>
            <a:r>
              <a:rPr lang="en-US" altLang="zh-CN"/>
              <a:t>First-in first-out (FIFO) is a default queuing mechanism in the absence of any specific packet scheduling algorithm.</a:t>
            </a:r>
          </a:p>
          <a:p>
            <a:pPr eaLnBrk="1" hangingPunct="1"/>
            <a:endParaRPr lang="en-US" altLang="zh-CN"/>
          </a:p>
          <a:p>
            <a:pPr eaLnBrk="1" hangingPunct="1"/>
            <a:r>
              <a:rPr lang="en-US" altLang="zh-CN"/>
              <a:t>packets are queued in a single queue in the order they arrive and are sent out on the outgoing link in the same order they are queued.</a:t>
            </a:r>
          </a:p>
          <a:p>
            <a:pPr eaLnBrk="1" hangingPunct="1"/>
            <a:endParaRPr lang="en-US" altLang="zh-CN"/>
          </a:p>
          <a:p>
            <a:pPr eaLnBrk="1" hangingPunct="1"/>
            <a:endParaRPr lang="en-US" altLang="zh-CN"/>
          </a:p>
          <a:p>
            <a:pPr eaLnBrk="1" hangingPunct="1"/>
            <a:endParaRPr lang="en-US" altLang="zh-CN"/>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88066" name="Rectangle 2"/>
          <p:cNvSpPr>
            <a:spLocks noGrp="1"/>
          </p:cNvSpPr>
          <p:nvPr>
            <p:ph type="title"/>
          </p:nvPr>
        </p:nvSpPr>
        <p:spPr/>
        <p:txBody>
          <a:bodyPr vert="horz" wrap="square" lIns="91414" tIns="45706" rIns="91414" bIns="45706" anchor="t">
            <a:spAutoFit/>
          </a:bodyPr>
          <a:lstStyle/>
          <a:p>
            <a:pPr eaLnBrk="1" hangingPunct="1"/>
            <a:r>
              <a:rPr lang="en-US" altLang="zh-CN"/>
              <a:t>FIFO Queue</a:t>
            </a:r>
          </a:p>
        </p:txBody>
      </p:sp>
      <p:sp>
        <p:nvSpPr>
          <p:cNvPr id="88067" name="Rectangle 3"/>
          <p:cNvSpPr>
            <a:spLocks noGrp="1"/>
          </p:cNvSpPr>
          <p:nvPr>
            <p:ph idx="1"/>
          </p:nvPr>
        </p:nvSpPr>
        <p:spPr/>
        <p:txBody>
          <a:bodyPr vert="horz" wrap="square" lIns="91414" tIns="45706" rIns="91414" bIns="45706" anchor="t"/>
          <a:lstStyle/>
          <a:p>
            <a:pPr eaLnBrk="1" hangingPunct="1"/>
            <a:r>
              <a:rPr lang="en-US" altLang="zh-CN"/>
              <a:t>FIFO queue is also referred to as the first-come-first-served (FCFS) queue.</a:t>
            </a:r>
          </a:p>
          <a:p>
            <a:pPr eaLnBrk="1" hangingPunct="1"/>
            <a:endParaRPr lang="en-US" altLang="zh-CN"/>
          </a:p>
          <a:p>
            <a:pPr eaLnBrk="1" hangingPunct="1"/>
            <a:endParaRPr lang="en-US" altLang="zh-CN"/>
          </a:p>
          <a:p>
            <a:pPr eaLnBrk="1" hangingPunct="1"/>
            <a:endParaRPr lang="en-US" altLang="zh-CN"/>
          </a:p>
        </p:txBody>
      </p:sp>
      <p:pic>
        <p:nvPicPr>
          <p:cNvPr id="88068" name="Picture 4"/>
          <p:cNvPicPr>
            <a:picLocks noChangeAspect="1"/>
          </p:cNvPicPr>
          <p:nvPr/>
        </p:nvPicPr>
        <p:blipFill>
          <a:blip r:embed="rId2"/>
          <a:stretch>
            <a:fillRect/>
          </a:stretch>
        </p:blipFill>
        <p:spPr>
          <a:xfrm>
            <a:off x="533400" y="2743200"/>
            <a:ext cx="7772400" cy="3749675"/>
          </a:xfrm>
          <a:prstGeom prst="rect">
            <a:avLst/>
          </a:prstGeom>
          <a:noFill/>
          <a:ln w="9525">
            <a:noFill/>
          </a:ln>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89090" name="Rectangle 2"/>
          <p:cNvSpPr>
            <a:spLocks noGrp="1"/>
          </p:cNvSpPr>
          <p:nvPr>
            <p:ph type="title"/>
          </p:nvPr>
        </p:nvSpPr>
        <p:spPr/>
        <p:txBody>
          <a:bodyPr vert="horz" wrap="square" lIns="91414" tIns="45706" rIns="91414" bIns="45706" anchor="t">
            <a:spAutoFit/>
          </a:bodyPr>
          <a:lstStyle/>
          <a:p>
            <a:pPr eaLnBrk="1" hangingPunct="1"/>
            <a:r>
              <a:rPr lang="en-US" altLang="zh-CN"/>
              <a:t>Advantages</a:t>
            </a:r>
          </a:p>
        </p:txBody>
      </p:sp>
      <p:sp>
        <p:nvSpPr>
          <p:cNvPr id="89091" name="Rectangle 3"/>
          <p:cNvSpPr>
            <a:spLocks noGrp="1"/>
          </p:cNvSpPr>
          <p:nvPr>
            <p:ph idx="1"/>
          </p:nvPr>
        </p:nvSpPr>
        <p:spPr/>
        <p:txBody>
          <a:bodyPr vert="horz" wrap="square" lIns="91414" tIns="45706" rIns="91414" bIns="45706" anchor="t"/>
          <a:lstStyle/>
          <a:p>
            <a:pPr eaLnBrk="1" hangingPunct="1"/>
            <a:r>
              <a:rPr lang="en-US" altLang="zh-CN"/>
              <a:t>Simplicity</a:t>
            </a:r>
            <a:r>
              <a:rPr lang="zh-CN" altLang="en-US"/>
              <a:t>！</a:t>
            </a:r>
          </a:p>
          <a:p>
            <a:pPr lvl="1" eaLnBrk="1" hangingPunct="1"/>
            <a:r>
              <a:rPr lang="en-US" altLang="zh-CN"/>
              <a:t>No special algorithm is required to implement the FIFO.</a:t>
            </a:r>
          </a:p>
          <a:p>
            <a:pPr lvl="1" eaLnBrk="1" hangingPunct="1"/>
            <a:r>
              <a:rPr lang="en-US" altLang="zh-CN"/>
              <a:t>a single buffer</a:t>
            </a:r>
          </a:p>
          <a:p>
            <a:pPr eaLnBrk="1" hangingPunct="1"/>
            <a:r>
              <a:rPr lang="en-US" altLang="zh-CN"/>
              <a:t>FIFO treats all packets equally and, therefore, is best suited for the best effort network.</a:t>
            </a:r>
          </a:p>
          <a:p>
            <a:pPr eaLnBrk="1" hangingPunct="1"/>
            <a:endParaRPr lang="en-US" altLang="zh-CN"/>
          </a:p>
          <a:p>
            <a:pPr lvl="1" eaLnBrk="1" hangingPunct="1"/>
            <a:endParaRPr lang="en-US" altLang="zh-CN"/>
          </a:p>
          <a:p>
            <a:pPr lvl="1" eaLnBrk="1" hangingPunct="1"/>
            <a:endParaRPr lang="en-US" altLang="zh-CN"/>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90114" name="Rectangle 2"/>
          <p:cNvSpPr>
            <a:spLocks noGrp="1"/>
          </p:cNvSpPr>
          <p:nvPr>
            <p:ph type="title"/>
          </p:nvPr>
        </p:nvSpPr>
        <p:spPr/>
        <p:txBody>
          <a:bodyPr vert="horz" wrap="square" lIns="91414" tIns="45706" rIns="91414" bIns="45706" anchor="t">
            <a:spAutoFit/>
          </a:bodyPr>
          <a:lstStyle/>
          <a:p>
            <a:pPr eaLnBrk="1" hangingPunct="1"/>
            <a:r>
              <a:rPr lang="en-US" altLang="zh-CN" b="0"/>
              <a:t>Drawbacks</a:t>
            </a:r>
          </a:p>
        </p:txBody>
      </p:sp>
      <p:sp>
        <p:nvSpPr>
          <p:cNvPr id="90115" name="Rectangle 3"/>
          <p:cNvSpPr>
            <a:spLocks noGrp="1"/>
          </p:cNvSpPr>
          <p:nvPr>
            <p:ph idx="1"/>
          </p:nvPr>
        </p:nvSpPr>
        <p:spPr/>
        <p:txBody>
          <a:bodyPr vert="horz" wrap="square" lIns="91414" tIns="45706" rIns="91414" bIns="45706" anchor="t"/>
          <a:lstStyle/>
          <a:p>
            <a:pPr eaLnBrk="1" hangingPunct="1"/>
            <a:r>
              <a:rPr lang="en-US" altLang="zh-CN"/>
              <a:t>FIFO does not distinguish (or has a very limited capability to distinguish) traffic classes.</a:t>
            </a:r>
          </a:p>
          <a:p>
            <a:pPr lvl="1" eaLnBrk="1" hangingPunct="1"/>
            <a:r>
              <a:rPr lang="en-US" altLang="zh-CN"/>
              <a:t>All traffic flows suffer equally during congestion.</a:t>
            </a:r>
          </a:p>
          <a:p>
            <a:pPr eaLnBrk="1" hangingPunct="1"/>
            <a:r>
              <a:rPr lang="en-US" altLang="zh-CN"/>
              <a:t>FIFO tends to favor UDP traffic over TCP traffic during congestion because the TCP protocol backs off during congestion.</a:t>
            </a:r>
          </a:p>
          <a:p>
            <a:pPr eaLnBrk="1" hangingPunct="1"/>
            <a:endParaRPr lang="en-US" altLang="zh-CN"/>
          </a:p>
          <a:p>
            <a:pPr eaLnBrk="1" hangingPunct="1"/>
            <a:endParaRPr lang="en-US" altLang="zh-CN"/>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91138" name="Rectangle 2"/>
          <p:cNvSpPr>
            <a:spLocks noGrp="1"/>
          </p:cNvSpPr>
          <p:nvPr>
            <p:ph type="title"/>
          </p:nvPr>
        </p:nvSpPr>
        <p:spPr/>
        <p:txBody>
          <a:bodyPr vert="horz" wrap="square" lIns="91414" tIns="45706" rIns="91414" bIns="45706" anchor="t">
            <a:spAutoFit/>
          </a:bodyPr>
          <a:lstStyle/>
          <a:p>
            <a:pPr eaLnBrk="1" hangingPunct="1"/>
            <a:r>
              <a:rPr lang="en-US" altLang="zh-CN"/>
              <a:t>Priority Queuing (PQ)</a:t>
            </a:r>
            <a:endParaRPr lang="en-US" altLang="zh-CN" b="0"/>
          </a:p>
        </p:txBody>
      </p:sp>
      <p:sp>
        <p:nvSpPr>
          <p:cNvPr id="91139" name="Rectangle 4"/>
          <p:cNvSpPr>
            <a:spLocks noGrp="1"/>
          </p:cNvSpPr>
          <p:nvPr>
            <p:ph idx="1"/>
          </p:nvPr>
        </p:nvSpPr>
        <p:spPr/>
        <p:txBody>
          <a:bodyPr vert="horz" wrap="square" lIns="91414" tIns="45706" rIns="91414" bIns="45706" anchor="t"/>
          <a:lstStyle/>
          <a:p>
            <a:pPr eaLnBrk="1" hangingPunct="1"/>
            <a:r>
              <a:rPr lang="en-US" altLang="zh-CN"/>
              <a:t>FIFO </a:t>
            </a:r>
          </a:p>
          <a:p>
            <a:pPr lvl="1" eaLnBrk="1" hangingPunct="1"/>
            <a:r>
              <a:rPr lang="en-US" altLang="zh-CN"/>
              <a:t>puts all packets in a single queue without regard to traffic class distinction.</a:t>
            </a:r>
          </a:p>
          <a:p>
            <a:pPr eaLnBrk="1" hangingPunct="1"/>
            <a:r>
              <a:rPr lang="en-US" altLang="zh-CN"/>
              <a:t>PQ:</a:t>
            </a:r>
          </a:p>
          <a:p>
            <a:pPr lvl="1" eaLnBrk="1" hangingPunct="1"/>
            <a:r>
              <a:rPr lang="en-US" altLang="zh-CN"/>
              <a:t>creating class distinction</a:t>
            </a:r>
          </a:p>
          <a:p>
            <a:pPr eaLnBrk="1" hangingPunct="1"/>
            <a:endParaRPr lang="en-US" altLang="zh-CN"/>
          </a:p>
          <a:p>
            <a:pPr eaLnBrk="1" hangingPunct="1"/>
            <a:endParaRPr lang="en-US" altLang="zh-CN"/>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92162" name="Rectangle 2"/>
          <p:cNvSpPr>
            <a:spLocks noGrp="1"/>
          </p:cNvSpPr>
          <p:nvPr>
            <p:ph type="title"/>
          </p:nvPr>
        </p:nvSpPr>
        <p:spPr/>
        <p:txBody>
          <a:bodyPr vert="horz" wrap="square" lIns="91414" tIns="45706" rIns="91414" bIns="45706" anchor="t">
            <a:spAutoFit/>
          </a:bodyPr>
          <a:lstStyle/>
          <a:p>
            <a:pPr eaLnBrk="1" hangingPunct="1"/>
            <a:r>
              <a:rPr lang="en-US" altLang="zh-CN"/>
              <a:t>PQ</a:t>
            </a:r>
          </a:p>
        </p:txBody>
      </p:sp>
      <p:sp>
        <p:nvSpPr>
          <p:cNvPr id="92163" name="Rectangle 3"/>
          <p:cNvSpPr>
            <a:spLocks noGrp="1"/>
          </p:cNvSpPr>
          <p:nvPr>
            <p:ph idx="1"/>
          </p:nvPr>
        </p:nvSpPr>
        <p:spPr/>
        <p:txBody>
          <a:bodyPr vert="horz" wrap="square" lIns="91414" tIns="45706" rIns="91414" bIns="45706" anchor="t"/>
          <a:lstStyle/>
          <a:p>
            <a:pPr eaLnBrk="1" hangingPunct="1"/>
            <a:r>
              <a:rPr lang="en-US" altLang="zh-CN" sz="2800"/>
              <a:t>In the PQ, </a:t>
            </a:r>
            <a:r>
              <a:rPr lang="en-US" altLang="zh-CN" sz="2800" i="1"/>
              <a:t>N </a:t>
            </a:r>
            <a:r>
              <a:rPr lang="en-US" altLang="zh-CN" sz="2800"/>
              <a:t>queues are created with the priority ranking </a:t>
            </a:r>
            <a:r>
              <a:rPr lang="en-US" altLang="zh-CN" sz="2800" i="1"/>
              <a:t>1 </a:t>
            </a:r>
            <a:r>
              <a:rPr lang="en-US" altLang="zh-CN" sz="2800"/>
              <a:t>through </a:t>
            </a:r>
            <a:r>
              <a:rPr lang="en-US" altLang="zh-CN" sz="2800" i="1"/>
              <a:t>N.</a:t>
            </a:r>
          </a:p>
          <a:p>
            <a:pPr eaLnBrk="1" hangingPunct="1"/>
            <a:endParaRPr lang="en-US" altLang="zh-CN" sz="2800" i="1"/>
          </a:p>
          <a:p>
            <a:pPr eaLnBrk="1" hangingPunct="1"/>
            <a:r>
              <a:rPr lang="en-US" altLang="zh-CN" sz="2800"/>
              <a:t>The scheduling order is determined by the priority order and by whether there are packets in higher priority queues.</a:t>
            </a:r>
          </a:p>
          <a:p>
            <a:pPr eaLnBrk="1" hangingPunct="1"/>
            <a:endParaRPr lang="en-US" altLang="zh-CN" sz="2800"/>
          </a:p>
          <a:p>
            <a:pPr eaLnBrk="1" hangingPunct="1"/>
            <a:r>
              <a:rPr lang="en-US" altLang="zh-CN" sz="2800"/>
              <a:t>The packets in the queue are processed only if there are no packets in any of the higher priority queues, i.e., Queues </a:t>
            </a:r>
            <a:r>
              <a:rPr lang="en-US" altLang="zh-CN" sz="2800" i="1"/>
              <a:t>1 </a:t>
            </a:r>
            <a:r>
              <a:rPr lang="en-US" altLang="zh-CN" sz="2800"/>
              <a:t>through </a:t>
            </a:r>
            <a:r>
              <a:rPr lang="en-US" altLang="zh-CN" sz="2800" i="1"/>
              <a:t>(j-1).</a:t>
            </a:r>
            <a:endParaRPr lang="en-US" altLang="zh-CN" sz="2800"/>
          </a:p>
          <a:p>
            <a:pPr eaLnBrk="1" hangingPunct="1"/>
            <a:endParaRPr lang="en-US" altLang="zh-CN" sz="2800"/>
          </a:p>
          <a:p>
            <a:pPr eaLnBrk="1" hangingPunct="1"/>
            <a:endParaRPr lang="en-US" altLang="zh-CN" sz="2800"/>
          </a:p>
          <a:p>
            <a:pPr eaLnBrk="1" hangingPunct="1"/>
            <a:endParaRPr lang="en-US" altLang="zh-CN" sz="2800"/>
          </a:p>
          <a:p>
            <a:pPr eaLnBrk="1" hangingPunct="1"/>
            <a:endParaRPr lang="en-US" altLang="zh-CN" sz="2800"/>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93186" name="Rectangle 2"/>
          <p:cNvSpPr>
            <a:spLocks noGrp="1"/>
          </p:cNvSpPr>
          <p:nvPr>
            <p:ph type="title"/>
          </p:nvPr>
        </p:nvSpPr>
        <p:spPr/>
        <p:txBody>
          <a:bodyPr vert="horz" wrap="square" lIns="91414" tIns="45706" rIns="91414" bIns="45706" anchor="t">
            <a:spAutoFit/>
          </a:bodyPr>
          <a:lstStyle/>
          <a:p>
            <a:pPr eaLnBrk="1" hangingPunct="1"/>
            <a:r>
              <a:rPr lang="en-US" altLang="zh-CN"/>
              <a:t>Example</a:t>
            </a:r>
          </a:p>
        </p:txBody>
      </p:sp>
      <p:sp>
        <p:nvSpPr>
          <p:cNvPr id="93187" name="Rectangle 3"/>
          <p:cNvSpPr>
            <a:spLocks noGrp="1"/>
          </p:cNvSpPr>
          <p:nvPr>
            <p:ph idx="1"/>
          </p:nvPr>
        </p:nvSpPr>
        <p:spPr/>
        <p:txBody>
          <a:bodyPr vert="horz" wrap="square" lIns="91414" tIns="45706" rIns="91414" bIns="45706" anchor="t"/>
          <a:lstStyle/>
          <a:p>
            <a:pPr eaLnBrk="1" hangingPunct="1"/>
            <a:r>
              <a:rPr lang="en-US" altLang="zh-CN"/>
              <a:t>there is no preset order in PQ</a:t>
            </a:r>
          </a:p>
          <a:p>
            <a:pPr eaLnBrk="1" hangingPunct="1"/>
            <a:endParaRPr lang="en-US" altLang="zh-CN"/>
          </a:p>
          <a:p>
            <a:pPr eaLnBrk="1" hangingPunct="1"/>
            <a:r>
              <a:rPr lang="en-US" altLang="zh-CN"/>
              <a:t>if a packet arrives at any of the queues above Queue </a:t>
            </a:r>
            <a:r>
              <a:rPr lang="en-US" altLang="zh-CN" i="1"/>
              <a:t>j, </a:t>
            </a:r>
            <a:r>
              <a:rPr lang="en-US" altLang="zh-CN"/>
              <a:t>say Queue </a:t>
            </a:r>
            <a:r>
              <a:rPr lang="en-US" altLang="zh-CN" i="1"/>
              <a:t>(j-3), </a:t>
            </a:r>
            <a:r>
              <a:rPr lang="en-US" altLang="zh-CN"/>
              <a:t>while the scheduler is at Queue </a:t>
            </a:r>
            <a:r>
              <a:rPr lang="en-US" altLang="zh-CN" i="1"/>
              <a:t>j, </a:t>
            </a:r>
            <a:r>
              <a:rPr lang="en-US" altLang="zh-CN"/>
              <a:t>the scheduler goes to Queue </a:t>
            </a:r>
            <a:r>
              <a:rPr lang="en-US" altLang="zh-CN" i="1"/>
              <a:t>(j-3),</a:t>
            </a:r>
            <a:endParaRPr lang="en-US" altLang="zh-CN"/>
          </a:p>
          <a:p>
            <a:pPr eaLnBrk="1" hangingPunct="1"/>
            <a:endParaRPr lang="en-US" altLang="zh-CN"/>
          </a:p>
          <a:p>
            <a:pPr eaLnBrk="1" hangingPunct="1"/>
            <a:endParaRPr lang="en-US" altLang="zh-CN"/>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94210" name="Rectangle 2"/>
          <p:cNvSpPr>
            <a:spLocks noGrp="1"/>
          </p:cNvSpPr>
          <p:nvPr>
            <p:ph type="title"/>
          </p:nvPr>
        </p:nvSpPr>
        <p:spPr/>
        <p:txBody>
          <a:bodyPr vert="horz" wrap="square" lIns="91414" tIns="45706" rIns="91414" bIns="45706" anchor="t">
            <a:spAutoFit/>
          </a:bodyPr>
          <a:lstStyle/>
          <a:p>
            <a:pPr eaLnBrk="1" hangingPunct="1"/>
            <a:endParaRPr lang="zh-CN" altLang="en-US"/>
          </a:p>
        </p:txBody>
      </p:sp>
      <p:sp>
        <p:nvSpPr>
          <p:cNvPr id="94211" name="Rectangle 3"/>
          <p:cNvSpPr>
            <a:spLocks noGrp="1"/>
          </p:cNvSpPr>
          <p:nvPr>
            <p:ph idx="1"/>
          </p:nvPr>
        </p:nvSpPr>
        <p:spPr/>
        <p:txBody>
          <a:bodyPr vert="horz" wrap="square" lIns="91414" tIns="45706" rIns="91414" bIns="45706" anchor="t"/>
          <a:lstStyle/>
          <a:p>
            <a:pPr eaLnBrk="1" hangingPunct="1"/>
            <a:r>
              <a:rPr lang="en-US" altLang="zh-CN"/>
              <a:t>Advantage : simplicity</a:t>
            </a:r>
          </a:p>
          <a:p>
            <a:pPr lvl="1" eaLnBrk="1" hangingPunct="1"/>
            <a:r>
              <a:rPr lang="en-US" altLang="zh-CN"/>
              <a:t>A simple means of creating traffic class distinction</a:t>
            </a:r>
          </a:p>
          <a:p>
            <a:pPr lvl="1" eaLnBrk="1" hangingPunct="1"/>
            <a:endParaRPr lang="en-US" altLang="zh-CN"/>
          </a:p>
          <a:p>
            <a:pPr eaLnBrk="1" hangingPunct="1"/>
            <a:r>
              <a:rPr lang="en-US" altLang="zh-CN"/>
              <a:t>Drawback</a:t>
            </a:r>
          </a:p>
          <a:p>
            <a:pPr lvl="1" eaLnBrk="1" hangingPunct="1"/>
            <a:r>
              <a:rPr lang="en-US" altLang="zh-CN"/>
              <a:t>cause the phenomenon referred to as “starvation” of low priority queues.</a:t>
            </a:r>
          </a:p>
          <a:p>
            <a:pPr lvl="1" eaLnBrk="1" hangingPunct="1"/>
            <a:r>
              <a:rPr lang="en-US" altLang="zh-CN"/>
              <a:t>if the higher priority queues always have packets to be processed, the lower priority queues may never get a chance to send packets out</a:t>
            </a:r>
          </a:p>
          <a:p>
            <a:pPr lvl="1" eaLnBrk="1" hangingPunct="1"/>
            <a:endParaRPr lang="en-US" altLang="zh-CN"/>
          </a:p>
          <a:p>
            <a:pPr lvl="1" eaLnBrk="1" hangingPunct="1"/>
            <a:endParaRPr lang="en-US" altLang="zh-CN"/>
          </a:p>
          <a:p>
            <a:pPr lvl="2" eaLnBrk="1" hangingPunct="1"/>
            <a:endParaRPr lang="en-US" altLang="zh-CN"/>
          </a:p>
          <a:p>
            <a:pPr lvl="1" eaLnBrk="1" hangingPunct="1"/>
            <a:endParaRPr lang="en-US" altLang="zh-CN"/>
          </a:p>
          <a:p>
            <a:pPr lvl="1" eaLnBrk="1" hangingPunct="1"/>
            <a:endParaRPr lang="en-US" altLang="zh-CN"/>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95234" name="Rectangle 2"/>
          <p:cNvSpPr>
            <a:spLocks noGrp="1"/>
          </p:cNvSpPr>
          <p:nvPr>
            <p:ph type="title"/>
          </p:nvPr>
        </p:nvSpPr>
        <p:spPr/>
        <p:txBody>
          <a:bodyPr vert="horz" wrap="square" lIns="91414" tIns="45706" rIns="91414" bIns="45706" anchor="t">
            <a:spAutoFit/>
          </a:bodyPr>
          <a:lstStyle/>
          <a:p>
            <a:pPr eaLnBrk="1" hangingPunct="1"/>
            <a:r>
              <a:rPr lang="en-US" altLang="zh-CN"/>
              <a:t>Application</a:t>
            </a:r>
          </a:p>
        </p:txBody>
      </p:sp>
      <p:sp>
        <p:nvSpPr>
          <p:cNvPr id="95235" name="Rectangle 3"/>
          <p:cNvSpPr>
            <a:spLocks noGrp="1"/>
          </p:cNvSpPr>
          <p:nvPr>
            <p:ph idx="1"/>
          </p:nvPr>
        </p:nvSpPr>
        <p:spPr/>
        <p:txBody>
          <a:bodyPr vert="horz" wrap="square" lIns="91414" tIns="45706" rIns="91414" bIns="45706" anchor="t"/>
          <a:lstStyle/>
          <a:p>
            <a:pPr eaLnBrk="1" hangingPunct="1">
              <a:lnSpc>
                <a:spcPct val="90000"/>
              </a:lnSpc>
            </a:pPr>
            <a:r>
              <a:rPr lang="en-US" altLang="zh-CN" sz="2800"/>
              <a:t>PQ is particularly suitable if the high priority traffic makes up a small fraction of the overall traffic of all the queues.</a:t>
            </a:r>
          </a:p>
          <a:p>
            <a:pPr eaLnBrk="1" hangingPunct="1">
              <a:lnSpc>
                <a:spcPct val="90000"/>
              </a:lnSpc>
            </a:pPr>
            <a:endParaRPr lang="en-US" altLang="zh-CN" sz="2800"/>
          </a:p>
          <a:p>
            <a:pPr eaLnBrk="1" hangingPunct="1">
              <a:lnSpc>
                <a:spcPct val="90000"/>
              </a:lnSpc>
            </a:pPr>
            <a:r>
              <a:rPr lang="en-US" altLang="zh-CN" sz="2800"/>
              <a:t>E.g. suppose that a tiny fraction of the overall mass of traffic is extremely critical and must always be processed and sent out as quickly as possible.</a:t>
            </a:r>
          </a:p>
          <a:p>
            <a:pPr eaLnBrk="1" hangingPunct="1">
              <a:lnSpc>
                <a:spcPct val="90000"/>
              </a:lnSpc>
            </a:pPr>
            <a:r>
              <a:rPr lang="en-US" altLang="zh-CN" sz="2800"/>
              <a:t>Since the priority traffic is small, its effect on the rest of the traffic would be minimal and there is no danger of creating starvation.</a:t>
            </a:r>
          </a:p>
          <a:p>
            <a:pPr eaLnBrk="1" hangingPunct="1">
              <a:lnSpc>
                <a:spcPct val="90000"/>
              </a:lnSpc>
            </a:pPr>
            <a:endParaRPr lang="en-US" altLang="zh-CN" sz="2800"/>
          </a:p>
          <a:p>
            <a:pPr eaLnBrk="1" hangingPunct="1">
              <a:lnSpc>
                <a:spcPct val="90000"/>
              </a:lnSpc>
            </a:pPr>
            <a:endParaRPr lang="en-US" altLang="zh-CN" sz="2800"/>
          </a:p>
          <a:p>
            <a:pPr eaLnBrk="1" hangingPunct="1">
              <a:lnSpc>
                <a:spcPct val="90000"/>
              </a:lnSpc>
            </a:pPr>
            <a:endParaRPr lang="en-US" altLang="zh-CN" sz="2800"/>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96258" name="Rectangle 2"/>
          <p:cNvSpPr>
            <a:spLocks noGrp="1"/>
          </p:cNvSpPr>
          <p:nvPr>
            <p:ph type="title"/>
          </p:nvPr>
        </p:nvSpPr>
        <p:spPr/>
        <p:txBody>
          <a:bodyPr vert="horz" wrap="square" lIns="91414" tIns="45706" rIns="91414" bIns="45706" anchor="t">
            <a:spAutoFit/>
          </a:bodyPr>
          <a:lstStyle/>
          <a:p>
            <a:pPr eaLnBrk="1" hangingPunct="1"/>
            <a:endParaRPr lang="zh-CN" altLang="en-US"/>
          </a:p>
        </p:txBody>
      </p:sp>
      <p:sp>
        <p:nvSpPr>
          <p:cNvPr id="96259" name="Rectangle 3"/>
          <p:cNvSpPr>
            <a:spLocks noGrp="1"/>
          </p:cNvSpPr>
          <p:nvPr>
            <p:ph idx="1"/>
          </p:nvPr>
        </p:nvSpPr>
        <p:spPr/>
        <p:txBody>
          <a:bodyPr vert="horz" wrap="square" lIns="91414" tIns="45706" rIns="91414" bIns="45706" anchor="t"/>
          <a:lstStyle/>
          <a:p>
            <a:pPr eaLnBrk="1" hangingPunct="1"/>
            <a:r>
              <a:rPr lang="en-US" altLang="zh-CN"/>
              <a:t>The PQ is a convenient and simple means of creating queues dedicated to real time traffic, </a:t>
            </a:r>
          </a:p>
          <a:p>
            <a:pPr lvl="1" eaLnBrk="1" hangingPunct="1"/>
            <a:endParaRPr lang="en-US" altLang="zh-CN"/>
          </a:p>
          <a:p>
            <a:pPr eaLnBrk="1" hangingPunct="1"/>
            <a:endParaRPr lang="en-US" altLang="zh-CN"/>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服务质量</a:t>
            </a:r>
            <a:r>
              <a:rPr kumimoji="1" lang="en-US" altLang="zh-CN" dirty="0"/>
              <a:t>(QoS)</a:t>
            </a:r>
            <a:r>
              <a:rPr kumimoji="1" lang="zh-CN" altLang="en-US" dirty="0"/>
              <a:t>控制概述</a:t>
            </a:r>
          </a:p>
        </p:txBody>
      </p:sp>
      <p:sp>
        <p:nvSpPr>
          <p:cNvPr id="44" name="Rectangle 3"/>
          <p:cNvSpPr txBox="1">
            <a:spLocks noChangeArrowheads="1"/>
          </p:cNvSpPr>
          <p:nvPr/>
        </p:nvSpPr>
        <p:spPr bwMode="auto">
          <a:xfrm>
            <a:off x="848531" y="1795012"/>
            <a:ext cx="4898666" cy="3813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503050405090304"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50305040509030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503050405090304"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503050405090304"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503050405090304"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503050405090304" charset="0"/>
              </a:defRPr>
            </a:lvl9pPr>
          </a:lstStyle>
          <a:p>
            <a:pPr marL="342900" marR="0" lvl="0" indent="-342900" algn="l" defTabSz="914400" rtl="0" eaLnBrk="1" fontAlgn="base" latinLnBrk="0" hangingPunct="1">
              <a:lnSpc>
                <a:spcPct val="100000"/>
              </a:lnSpc>
              <a:spcBef>
                <a:spcPct val="20000"/>
              </a:spcBef>
              <a:spcAft>
                <a:spcPct val="0"/>
              </a:spcAft>
              <a:buClr>
                <a:srgbClr val="3333CC"/>
              </a:buClr>
              <a:buSzPct val="85000"/>
              <a:buFont typeface="ZapfDingbats" pitchFamily="82" charset="2"/>
              <a:buChar char="r"/>
              <a:defRPr/>
            </a:pPr>
            <a:r>
              <a:rPr kumimoji="0" lang="zh-CN" altLang="en-US" sz="2100" b="0" i="0" u="none" strike="noStrike" kern="0" cap="none" spc="0" normalizeH="0" baseline="0" noProof="0" dirty="0">
                <a:ln>
                  <a:noFill/>
                </a:ln>
                <a:solidFill>
                  <a:srgbClr val="000000"/>
                </a:solidFill>
                <a:effectLst/>
                <a:uLnTx/>
                <a:uFillTx/>
                <a:latin typeface="SimSun" pitchFamily="2" charset="-122"/>
                <a:ea typeface="+mn-ea"/>
                <a:cs typeface="+mn-cs"/>
              </a:rPr>
              <a:t>广义的网络服务质量</a:t>
            </a:r>
          </a:p>
          <a:p>
            <a:pPr marL="742950" marR="0" lvl="1" indent="-285750" algn="l" defTabSz="914400" rtl="0" eaLnBrk="1" fontAlgn="base" latinLnBrk="0" hangingPunct="1">
              <a:lnSpc>
                <a:spcPct val="100000"/>
              </a:lnSpc>
              <a:spcBef>
                <a:spcPct val="20000"/>
              </a:spcBef>
              <a:spcAft>
                <a:spcPct val="0"/>
              </a:spcAft>
              <a:buClr>
                <a:srgbClr val="3333CC"/>
              </a:buClr>
              <a:buSzPct val="75000"/>
              <a:buFont typeface="ZapfDingbats" pitchFamily="82" charset="2"/>
              <a:buChar char="m"/>
              <a:defRPr/>
            </a:pPr>
            <a:r>
              <a:rPr kumimoji="0" lang="zh-CN" altLang="en-US" sz="1800" b="1" i="1" u="none" strike="noStrike" kern="0" cap="none" spc="0" normalizeH="0" baseline="0" noProof="0" dirty="0">
                <a:ln>
                  <a:noFill/>
                </a:ln>
                <a:solidFill>
                  <a:srgbClr val="3333CC"/>
                </a:solidFill>
                <a:effectLst/>
                <a:uLnTx/>
                <a:uFillTx/>
                <a:latin typeface="SimSun" pitchFamily="2" charset="-122"/>
              </a:rPr>
              <a:t>网络性能</a:t>
            </a:r>
            <a:endParaRPr kumimoji="0" lang="en-US" altLang="zh-CN" sz="1800" b="1" i="1" u="none" strike="noStrike" kern="0" cap="none" spc="0" normalizeH="0" baseline="0" noProof="0" dirty="0">
              <a:ln>
                <a:noFill/>
              </a:ln>
              <a:solidFill>
                <a:srgbClr val="3333CC"/>
              </a:solidFill>
              <a:effectLst/>
              <a:uLnTx/>
              <a:uFillTx/>
              <a:latin typeface="SimSun" pitchFamily="2" charset="-122"/>
            </a:endParaRPr>
          </a:p>
          <a:p>
            <a:pPr marL="742950" marR="0" lvl="1" indent="-285750" algn="l" defTabSz="914400" rtl="0" eaLnBrk="1" fontAlgn="base" latinLnBrk="0" hangingPunct="1">
              <a:lnSpc>
                <a:spcPct val="100000"/>
              </a:lnSpc>
              <a:spcBef>
                <a:spcPct val="20000"/>
              </a:spcBef>
              <a:spcAft>
                <a:spcPct val="0"/>
              </a:spcAft>
              <a:buClr>
                <a:srgbClr val="3333CC"/>
              </a:buClr>
              <a:buSzPct val="75000"/>
              <a:buFont typeface="ZapfDingbats" pitchFamily="82" charset="2"/>
              <a:buChar char="m"/>
              <a:defRPr/>
            </a:pPr>
            <a:r>
              <a:rPr kumimoji="0" lang="zh-CN" altLang="en-US" sz="1800" b="1" i="1" u="none" strike="noStrike" kern="0" cap="none" spc="0" normalizeH="0" baseline="0" noProof="0" dirty="0">
                <a:ln>
                  <a:noFill/>
                </a:ln>
                <a:solidFill>
                  <a:srgbClr val="3333CC"/>
                </a:solidFill>
                <a:effectLst/>
                <a:uLnTx/>
                <a:uFillTx/>
                <a:latin typeface="SimSun" pitchFamily="2" charset="-122"/>
              </a:rPr>
              <a:t>可用性</a:t>
            </a:r>
            <a:endParaRPr kumimoji="0" lang="en-US" altLang="zh-CN" sz="1800" b="1" i="1" u="none" strike="noStrike" kern="0" cap="none" spc="0" normalizeH="0" baseline="0" noProof="0" dirty="0">
              <a:ln>
                <a:noFill/>
              </a:ln>
              <a:solidFill>
                <a:srgbClr val="3333CC"/>
              </a:solidFill>
              <a:effectLst/>
              <a:uLnTx/>
              <a:uFillTx/>
              <a:latin typeface="SimSun" pitchFamily="2" charset="-122"/>
            </a:endParaRPr>
          </a:p>
          <a:p>
            <a:pPr marL="742950" marR="0" lvl="1" indent="-285750" algn="l" defTabSz="914400" rtl="0" eaLnBrk="1" fontAlgn="base" latinLnBrk="0" hangingPunct="1">
              <a:lnSpc>
                <a:spcPct val="100000"/>
              </a:lnSpc>
              <a:spcBef>
                <a:spcPct val="20000"/>
              </a:spcBef>
              <a:spcAft>
                <a:spcPct val="0"/>
              </a:spcAft>
              <a:buClr>
                <a:srgbClr val="3333CC"/>
              </a:buClr>
              <a:buSzPct val="75000"/>
              <a:buFont typeface="ZapfDingbats" pitchFamily="82" charset="2"/>
              <a:buChar char="m"/>
              <a:defRPr/>
            </a:pPr>
            <a:r>
              <a:rPr kumimoji="0" lang="zh-CN" altLang="en-US" sz="1800" b="1" i="1" u="none" strike="noStrike" kern="0" cap="none" spc="0" normalizeH="0" baseline="0" noProof="0" dirty="0">
                <a:ln>
                  <a:noFill/>
                </a:ln>
                <a:solidFill>
                  <a:srgbClr val="3333CC"/>
                </a:solidFill>
                <a:effectLst/>
                <a:uLnTx/>
                <a:uFillTx/>
                <a:latin typeface="SimSun" pitchFamily="2" charset="-122"/>
              </a:rPr>
              <a:t>可靠性</a:t>
            </a:r>
            <a:r>
              <a:rPr kumimoji="0" lang="zh-CN" altLang="en-US" sz="1800" b="1" i="1" u="none" strike="noStrike" kern="0" cap="none" spc="0" normalizeH="0" baseline="0" noProof="0" dirty="0">
                <a:ln>
                  <a:noFill/>
                </a:ln>
                <a:solidFill>
                  <a:srgbClr val="B2B2B2"/>
                </a:solidFill>
                <a:effectLst/>
                <a:uLnTx/>
                <a:uFillTx/>
                <a:latin typeface="SimSun" pitchFamily="2" charset="-122"/>
              </a:rPr>
              <a:t> </a:t>
            </a:r>
            <a:endParaRPr kumimoji="0" lang="en-US" altLang="zh-CN" sz="1800" b="0" i="0" u="none" strike="noStrike" kern="0" cap="none" spc="0" normalizeH="0" baseline="0" noProof="0" dirty="0">
              <a:ln>
                <a:noFill/>
              </a:ln>
              <a:solidFill>
                <a:srgbClr val="000000"/>
              </a:solidFill>
              <a:effectLst/>
              <a:uLnTx/>
              <a:uFillTx/>
              <a:latin typeface="SimSun" pitchFamily="2" charset="-122"/>
            </a:endParaRPr>
          </a:p>
          <a:p>
            <a:pPr marL="742950" marR="0" lvl="1" indent="-285750" algn="l" defTabSz="914400" rtl="0" eaLnBrk="1" fontAlgn="base" latinLnBrk="0" hangingPunct="1">
              <a:lnSpc>
                <a:spcPct val="100000"/>
              </a:lnSpc>
              <a:spcBef>
                <a:spcPct val="20000"/>
              </a:spcBef>
              <a:spcAft>
                <a:spcPct val="0"/>
              </a:spcAft>
              <a:buClr>
                <a:srgbClr val="3333CC"/>
              </a:buClr>
              <a:buSzPct val="75000"/>
              <a:buFont typeface="ZapfDingbats" pitchFamily="82" charset="2"/>
              <a:buChar char="m"/>
              <a:defRPr/>
            </a:pPr>
            <a:r>
              <a:rPr kumimoji="0" lang="zh-CN" altLang="en-US" sz="1800" b="1" i="1" u="none" strike="noStrike" kern="0" cap="none" spc="0" normalizeH="0" baseline="0" noProof="0" dirty="0">
                <a:ln>
                  <a:noFill/>
                </a:ln>
                <a:solidFill>
                  <a:srgbClr val="3333CC"/>
                </a:solidFill>
                <a:effectLst/>
                <a:uLnTx/>
                <a:uFillTx/>
                <a:latin typeface="SimSun" pitchFamily="2" charset="-122"/>
              </a:rPr>
              <a:t>安全性</a:t>
            </a:r>
            <a:endParaRPr kumimoji="0" lang="zh-CN" altLang="en-US" sz="1800" b="0" i="0" u="none" strike="noStrike" kern="0" cap="none" spc="0" normalizeH="0" baseline="0" noProof="0" dirty="0">
              <a:ln>
                <a:noFill/>
              </a:ln>
              <a:solidFill>
                <a:srgbClr val="000000"/>
              </a:solidFill>
              <a:effectLst/>
              <a:uLnTx/>
              <a:uFillTx/>
              <a:latin typeface="Comic Sans MS" panose="030F0902030302020204"/>
            </a:endParaRPr>
          </a:p>
          <a:p>
            <a:pPr marL="342900" marR="0" lvl="0" indent="-342900" algn="just" defTabSz="914400" rtl="0" eaLnBrk="1" fontAlgn="base" latinLnBrk="0" hangingPunct="1">
              <a:lnSpc>
                <a:spcPct val="100000"/>
              </a:lnSpc>
              <a:spcBef>
                <a:spcPct val="20000"/>
              </a:spcBef>
              <a:spcAft>
                <a:spcPct val="0"/>
              </a:spcAft>
              <a:buClr>
                <a:srgbClr val="3333CC"/>
              </a:buClr>
              <a:buSzPct val="85000"/>
              <a:buFont typeface="ZapfDingbats" pitchFamily="82" charset="2"/>
              <a:buChar char="r"/>
              <a:defRPr/>
            </a:pPr>
            <a:endParaRPr kumimoji="0" lang="en-US" altLang="zh-CN" sz="2100" b="0" i="0" u="none" strike="noStrike" kern="0" cap="none" spc="0" normalizeH="0" baseline="0" noProof="0" dirty="0">
              <a:ln>
                <a:noFill/>
              </a:ln>
              <a:solidFill>
                <a:srgbClr val="000000"/>
              </a:solidFill>
              <a:effectLst/>
              <a:uLnTx/>
              <a:uFillTx/>
              <a:latin typeface="SimSun" pitchFamily="2" charset="-122"/>
              <a:ea typeface="+mn-ea"/>
              <a:cs typeface="+mn-cs"/>
            </a:endParaRPr>
          </a:p>
          <a:p>
            <a:pPr marL="342900" marR="0" lvl="0" indent="-342900" algn="just" defTabSz="914400" rtl="0" eaLnBrk="1" fontAlgn="base" latinLnBrk="0" hangingPunct="1">
              <a:lnSpc>
                <a:spcPct val="100000"/>
              </a:lnSpc>
              <a:spcBef>
                <a:spcPct val="20000"/>
              </a:spcBef>
              <a:spcAft>
                <a:spcPct val="0"/>
              </a:spcAft>
              <a:buClr>
                <a:srgbClr val="3333CC"/>
              </a:buClr>
              <a:buSzPct val="85000"/>
              <a:buFont typeface="ZapfDingbats" pitchFamily="82" charset="2"/>
              <a:buChar char="r"/>
              <a:defRPr/>
            </a:pPr>
            <a:r>
              <a:rPr kumimoji="0" lang="zh-CN" altLang="en-US" sz="2100" b="0" i="0" u="none" strike="noStrike" kern="0" cap="none" spc="0" normalizeH="0" baseline="0" noProof="0" dirty="0">
                <a:ln>
                  <a:noFill/>
                </a:ln>
                <a:solidFill>
                  <a:srgbClr val="000000"/>
                </a:solidFill>
                <a:effectLst/>
                <a:uLnTx/>
                <a:uFillTx/>
                <a:latin typeface="SimSun" pitchFamily="2" charset="-122"/>
                <a:ea typeface="+mn-ea"/>
                <a:cs typeface="+mn-cs"/>
              </a:rPr>
              <a:t>狭义服务质量控制都是为了提高网络</a:t>
            </a:r>
            <a:r>
              <a:rPr kumimoji="0" lang="zh-CN" altLang="en-US" sz="2100" b="1" i="1" u="none" strike="noStrike" kern="0" cap="none" spc="0" normalizeH="0" baseline="0" noProof="0" dirty="0">
                <a:ln>
                  <a:noFill/>
                </a:ln>
                <a:solidFill>
                  <a:srgbClr val="3333CC"/>
                </a:solidFill>
                <a:effectLst/>
                <a:uLnTx/>
                <a:uFillTx/>
                <a:latin typeface="SimSun" pitchFamily="2" charset="-122"/>
                <a:ea typeface="+mn-ea"/>
                <a:cs typeface="+mn-cs"/>
              </a:rPr>
              <a:t>保证性能 </a:t>
            </a:r>
            <a:r>
              <a:rPr kumimoji="0" lang="zh-CN" altLang="en-US" sz="2100" b="0" i="0" u="none" strike="noStrike" kern="0" cap="none" spc="0" normalizeH="0" baseline="0" noProof="0" dirty="0">
                <a:ln>
                  <a:noFill/>
                </a:ln>
                <a:solidFill>
                  <a:srgbClr val="000000"/>
                </a:solidFill>
                <a:effectLst/>
                <a:uLnTx/>
                <a:uFillTx/>
                <a:latin typeface="SimSun" pitchFamily="2" charset="-122"/>
                <a:ea typeface="+mn-ea"/>
                <a:cs typeface="+mn-cs"/>
              </a:rPr>
              <a:t>的能力，和性能相关的主要的</a:t>
            </a:r>
            <a:r>
              <a:rPr kumimoji="0" lang="en-US" altLang="zh-CN" sz="2100" b="0" i="0" u="none" strike="noStrike" kern="0" cap="none" spc="0" normalizeH="0" baseline="0" noProof="0" dirty="0">
                <a:ln>
                  <a:noFill/>
                </a:ln>
                <a:solidFill>
                  <a:srgbClr val="000000"/>
                </a:solidFill>
                <a:effectLst/>
                <a:uLnTx/>
                <a:uFillTx/>
                <a:latin typeface="Comic Sans MS" panose="030F0902030302020204"/>
                <a:ea typeface="+mn-ea"/>
                <a:cs typeface="+mn-cs"/>
              </a:rPr>
              <a:t>QoS</a:t>
            </a:r>
            <a:r>
              <a:rPr kumimoji="0" lang="zh-CN" altLang="en-US" sz="2100" b="0" i="0" u="none" strike="noStrike" kern="0" cap="none" spc="0" normalizeH="0" baseline="0" noProof="0" dirty="0">
                <a:ln>
                  <a:noFill/>
                </a:ln>
                <a:solidFill>
                  <a:srgbClr val="000000"/>
                </a:solidFill>
                <a:effectLst/>
                <a:uLnTx/>
                <a:uFillTx/>
                <a:latin typeface="SimSun" pitchFamily="2" charset="-122"/>
                <a:ea typeface="+mn-ea"/>
                <a:cs typeface="+mn-cs"/>
              </a:rPr>
              <a:t>参数</a:t>
            </a:r>
            <a:endParaRPr kumimoji="0" lang="en-US" altLang="zh-CN" sz="2100" b="0" i="0" u="none" strike="noStrike" kern="0" cap="none" spc="0" normalizeH="0" baseline="0" noProof="0" dirty="0">
              <a:ln>
                <a:noFill/>
              </a:ln>
              <a:solidFill>
                <a:srgbClr val="000000"/>
              </a:solidFill>
              <a:effectLst/>
              <a:uLnTx/>
              <a:uFillTx/>
              <a:latin typeface="SimSun" pitchFamily="2" charset="-122"/>
              <a:ea typeface="+mn-ea"/>
              <a:cs typeface="+mn-cs"/>
            </a:endParaRPr>
          </a:p>
          <a:p>
            <a:pPr marL="742950" marR="0" lvl="1" indent="-285750" algn="l" defTabSz="914400" rtl="0" eaLnBrk="1" fontAlgn="base" latinLnBrk="0" hangingPunct="1">
              <a:lnSpc>
                <a:spcPct val="100000"/>
              </a:lnSpc>
              <a:spcBef>
                <a:spcPct val="20000"/>
              </a:spcBef>
              <a:spcAft>
                <a:spcPct val="0"/>
              </a:spcAft>
              <a:buClr>
                <a:srgbClr val="3333CC"/>
              </a:buClr>
              <a:buSzPct val="75000"/>
              <a:buFont typeface="ZapfDingbats" pitchFamily="82" charset="2"/>
              <a:buChar char="m"/>
              <a:defRPr/>
            </a:pPr>
            <a:r>
              <a:rPr kumimoji="0" lang="zh-CN" altLang="en-US" sz="1800" b="1" i="1" u="none" strike="noStrike" kern="0" cap="none" spc="0" normalizeH="0" baseline="0" noProof="0" dirty="0">
                <a:ln>
                  <a:noFill/>
                </a:ln>
                <a:solidFill>
                  <a:srgbClr val="3333CC"/>
                </a:solidFill>
                <a:effectLst/>
                <a:uLnTx/>
                <a:uFillTx/>
                <a:latin typeface="SimSun" pitchFamily="2" charset="-122"/>
              </a:rPr>
              <a:t>带宽</a:t>
            </a:r>
            <a:endParaRPr kumimoji="0" lang="en-US" altLang="zh-CN" sz="1800" b="1" i="1" u="none" strike="noStrike" kern="0" cap="none" spc="0" normalizeH="0" baseline="0" noProof="0" dirty="0">
              <a:ln>
                <a:noFill/>
              </a:ln>
              <a:solidFill>
                <a:srgbClr val="3333CC"/>
              </a:solidFill>
              <a:effectLst/>
              <a:uLnTx/>
              <a:uFillTx/>
              <a:latin typeface="SimSun" pitchFamily="2" charset="-122"/>
            </a:endParaRPr>
          </a:p>
          <a:p>
            <a:pPr marL="742950" marR="0" lvl="1" indent="-285750" algn="l" defTabSz="914400" rtl="0" eaLnBrk="1" fontAlgn="base" latinLnBrk="0" hangingPunct="1">
              <a:lnSpc>
                <a:spcPct val="100000"/>
              </a:lnSpc>
              <a:spcBef>
                <a:spcPct val="20000"/>
              </a:spcBef>
              <a:spcAft>
                <a:spcPct val="0"/>
              </a:spcAft>
              <a:buClr>
                <a:srgbClr val="3333CC"/>
              </a:buClr>
              <a:buSzPct val="75000"/>
              <a:buFont typeface="ZapfDingbats" pitchFamily="82" charset="2"/>
              <a:buChar char="m"/>
              <a:defRPr/>
            </a:pPr>
            <a:r>
              <a:rPr kumimoji="0" lang="zh-CN" altLang="en-US" sz="1800" b="1" i="1" u="none" strike="noStrike" kern="0" cap="none" spc="0" normalizeH="0" baseline="0" noProof="0" dirty="0">
                <a:ln>
                  <a:noFill/>
                </a:ln>
                <a:solidFill>
                  <a:srgbClr val="3333CC"/>
                </a:solidFill>
                <a:effectLst/>
                <a:uLnTx/>
                <a:uFillTx/>
                <a:latin typeface="SimSun" pitchFamily="2" charset="-122"/>
              </a:rPr>
              <a:t>延迟</a:t>
            </a:r>
            <a:r>
              <a:rPr kumimoji="0" lang="en-US" altLang="zh-CN" sz="1800" b="1" i="1" u="none" strike="noStrike" kern="0" cap="none" spc="0" normalizeH="0" baseline="0" noProof="0" dirty="0">
                <a:ln>
                  <a:noFill/>
                </a:ln>
                <a:solidFill>
                  <a:srgbClr val="3333CC"/>
                </a:solidFill>
                <a:effectLst/>
                <a:uLnTx/>
                <a:uFillTx/>
                <a:latin typeface="SimSun" pitchFamily="2" charset="-122"/>
              </a:rPr>
              <a:t>/</a:t>
            </a:r>
            <a:r>
              <a:rPr kumimoji="0" lang="zh-CN" altLang="en-US" sz="1800" b="1" i="1" u="none" strike="noStrike" kern="0" cap="none" spc="0" normalizeH="0" baseline="0" noProof="0" dirty="0">
                <a:ln>
                  <a:noFill/>
                </a:ln>
                <a:solidFill>
                  <a:srgbClr val="3333CC"/>
                </a:solidFill>
                <a:effectLst/>
                <a:uLnTx/>
                <a:uFillTx/>
                <a:latin typeface="SimSun" pitchFamily="2" charset="-122"/>
              </a:rPr>
              <a:t>延迟抖动</a:t>
            </a:r>
            <a:endParaRPr kumimoji="0" lang="en-US" altLang="zh-CN" sz="1800" b="0" i="0" u="none" strike="noStrike" kern="0" cap="none" spc="0" normalizeH="0" baseline="0" noProof="0" dirty="0">
              <a:ln>
                <a:noFill/>
              </a:ln>
              <a:solidFill>
                <a:srgbClr val="000000"/>
              </a:solidFill>
              <a:effectLst/>
              <a:uLnTx/>
              <a:uFillTx/>
              <a:latin typeface="SimSun" pitchFamily="2" charset="-122"/>
            </a:endParaRPr>
          </a:p>
          <a:p>
            <a:pPr marL="742950" marR="0" lvl="1" indent="-285750" algn="l" defTabSz="914400" rtl="0" eaLnBrk="1" fontAlgn="base" latinLnBrk="0" hangingPunct="1">
              <a:lnSpc>
                <a:spcPct val="100000"/>
              </a:lnSpc>
              <a:spcBef>
                <a:spcPct val="20000"/>
              </a:spcBef>
              <a:spcAft>
                <a:spcPct val="0"/>
              </a:spcAft>
              <a:buClr>
                <a:srgbClr val="3333CC"/>
              </a:buClr>
              <a:buSzPct val="75000"/>
              <a:buFont typeface="ZapfDingbats" pitchFamily="82" charset="2"/>
              <a:buChar char="m"/>
              <a:defRPr/>
            </a:pPr>
            <a:r>
              <a:rPr kumimoji="0" lang="zh-CN" altLang="en-US" sz="1800" b="1" i="1" u="none" strike="noStrike" kern="0" cap="none" spc="0" normalizeH="0" baseline="0" noProof="0" dirty="0">
                <a:ln>
                  <a:noFill/>
                </a:ln>
                <a:solidFill>
                  <a:srgbClr val="3333CC"/>
                </a:solidFill>
                <a:effectLst/>
                <a:uLnTx/>
                <a:uFillTx/>
                <a:latin typeface="SimSun" pitchFamily="2" charset="-122"/>
              </a:rPr>
              <a:t>分组丢失率</a:t>
            </a:r>
            <a:endParaRPr kumimoji="0" lang="zh-CN" altLang="en-US" sz="1800" b="0" i="0" u="none" strike="noStrike" kern="0" cap="none" spc="0" normalizeH="0" baseline="0" noProof="0" dirty="0">
              <a:ln>
                <a:noFill/>
              </a:ln>
              <a:solidFill>
                <a:srgbClr val="000000"/>
              </a:solidFill>
              <a:effectLst/>
              <a:uLnTx/>
              <a:uFillTx/>
              <a:latin typeface="Comic Sans MS" panose="030F0902030302020204"/>
            </a:endParaRPr>
          </a:p>
        </p:txBody>
      </p:sp>
      <p:pic>
        <p:nvPicPr>
          <p:cNvPr id="87" name="图片 8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0397" y="2003001"/>
            <a:ext cx="2105072" cy="1566174"/>
          </a:xfrm>
          <a:prstGeom prst="rect">
            <a:avLst/>
          </a:prstGeom>
        </p:spPr>
      </p:pic>
      <p:pic>
        <p:nvPicPr>
          <p:cNvPr id="88" name="图片 8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5912" y="3851317"/>
            <a:ext cx="2229557" cy="1475372"/>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97282" name="Rectangle 2"/>
          <p:cNvSpPr>
            <a:spLocks noGrp="1"/>
          </p:cNvSpPr>
          <p:nvPr>
            <p:ph type="title"/>
          </p:nvPr>
        </p:nvSpPr>
        <p:spPr/>
        <p:txBody>
          <a:bodyPr vert="horz" wrap="square" lIns="91414" tIns="45706" rIns="91414" bIns="45706" anchor="t">
            <a:spAutoFit/>
          </a:bodyPr>
          <a:lstStyle/>
          <a:p>
            <a:pPr eaLnBrk="1" hangingPunct="1"/>
            <a:r>
              <a:rPr lang="en-US" altLang="zh-CN"/>
              <a:t>Rate-Controlled PQ</a:t>
            </a:r>
          </a:p>
        </p:txBody>
      </p:sp>
      <p:sp>
        <p:nvSpPr>
          <p:cNvPr id="97283" name="Rectangle 3"/>
          <p:cNvSpPr>
            <a:spLocks noGrp="1"/>
          </p:cNvSpPr>
          <p:nvPr>
            <p:ph idx="1"/>
          </p:nvPr>
        </p:nvSpPr>
        <p:spPr/>
        <p:txBody>
          <a:bodyPr vert="horz" wrap="square" lIns="91414" tIns="45706" rIns="91414" bIns="45706" anchor="t"/>
          <a:lstStyle/>
          <a:p>
            <a:pPr eaLnBrk="1" hangingPunct="1"/>
            <a:r>
              <a:rPr lang="en-US" altLang="zh-CN"/>
              <a:t>To prevent the starvation problem and ensure a minimum amount of bandwidth for the lower priority queues</a:t>
            </a:r>
          </a:p>
          <a:p>
            <a:pPr eaLnBrk="1" hangingPunct="1"/>
            <a:endParaRPr lang="en-US" altLang="zh-CN"/>
          </a:p>
          <a:p>
            <a:pPr eaLnBrk="1" hangingPunct="1"/>
            <a:r>
              <a:rPr lang="en-US" altLang="zh-CN"/>
              <a:t>the packets in a high-priority queue are scheduled before the packets in the lower priority queues only if the amount of traffic in the high-priority queue stays below a re-specified threshold level.</a:t>
            </a:r>
          </a:p>
          <a:p>
            <a:pPr eaLnBrk="1" hangingPunct="1"/>
            <a:endParaRPr lang="en-US" altLang="zh-CN"/>
          </a:p>
          <a:p>
            <a:pPr eaLnBrk="1" hangingPunct="1"/>
            <a:endParaRPr lang="en-US" altLang="zh-CN"/>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98306" name="Rectangle 2"/>
          <p:cNvSpPr>
            <a:spLocks noGrp="1"/>
          </p:cNvSpPr>
          <p:nvPr>
            <p:ph type="title"/>
          </p:nvPr>
        </p:nvSpPr>
        <p:spPr/>
        <p:txBody>
          <a:bodyPr vert="horz" wrap="square" lIns="91414" tIns="45706" rIns="91414" bIns="45706" anchor="t">
            <a:spAutoFit/>
          </a:bodyPr>
          <a:lstStyle/>
          <a:p>
            <a:pPr eaLnBrk="1" hangingPunct="1"/>
            <a:r>
              <a:rPr lang="en-US" altLang="zh-CN"/>
              <a:t>Example</a:t>
            </a:r>
          </a:p>
        </p:txBody>
      </p:sp>
      <p:sp>
        <p:nvSpPr>
          <p:cNvPr id="98307" name="Rectangle 3"/>
          <p:cNvSpPr>
            <a:spLocks noGrp="1"/>
          </p:cNvSpPr>
          <p:nvPr>
            <p:ph idx="1"/>
          </p:nvPr>
        </p:nvSpPr>
        <p:spPr/>
        <p:txBody>
          <a:bodyPr vert="horz" wrap="square" lIns="91414" tIns="45706" rIns="91414" bIns="45706" anchor="t"/>
          <a:lstStyle/>
          <a:p>
            <a:pPr eaLnBrk="1" hangingPunct="1"/>
            <a:r>
              <a:rPr lang="en-US" altLang="zh-CN"/>
              <a:t>Suppose that the Priority 1 queue is rate limited to 10% of the output port bandwidth.</a:t>
            </a:r>
          </a:p>
          <a:p>
            <a:pPr eaLnBrk="1" hangingPunct="1"/>
            <a:endParaRPr lang="en-US" altLang="zh-CN"/>
          </a:p>
          <a:p>
            <a:pPr lvl="1" eaLnBrk="1" hangingPunct="1"/>
            <a:r>
              <a:rPr lang="en-US" altLang="zh-CN"/>
              <a:t>the scheduler operates in the PQ mode as long as the bandwidth consumption by Priority 1 queue stays below 10% of the output port bandwidth.</a:t>
            </a:r>
          </a:p>
          <a:p>
            <a:pPr lvl="1" eaLnBrk="1" hangingPunct="1"/>
            <a:endParaRPr lang="en-US" altLang="zh-CN"/>
          </a:p>
          <a:p>
            <a:pPr eaLnBrk="1" hangingPunct="1"/>
            <a:endParaRPr lang="en-US" altLang="zh-CN"/>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99330" name="Rectangle 2"/>
          <p:cNvSpPr>
            <a:spLocks noGrp="1"/>
          </p:cNvSpPr>
          <p:nvPr>
            <p:ph type="title"/>
          </p:nvPr>
        </p:nvSpPr>
        <p:spPr/>
        <p:txBody>
          <a:bodyPr vert="horz" wrap="square" lIns="91414" tIns="45706" rIns="91414" bIns="45706" anchor="t">
            <a:spAutoFit/>
          </a:bodyPr>
          <a:lstStyle/>
          <a:p>
            <a:pPr eaLnBrk="1" hangingPunct="1"/>
            <a:r>
              <a:rPr lang="en-US" altLang="zh-CN"/>
              <a:t>Fair Queuing (FQ)</a:t>
            </a:r>
            <a:endParaRPr lang="en-US" altLang="zh-CN" b="0"/>
          </a:p>
        </p:txBody>
      </p:sp>
      <p:sp>
        <p:nvSpPr>
          <p:cNvPr id="99331" name="Rectangle 3"/>
          <p:cNvSpPr>
            <a:spLocks noGrp="1"/>
          </p:cNvSpPr>
          <p:nvPr>
            <p:ph idx="1"/>
          </p:nvPr>
        </p:nvSpPr>
        <p:spPr/>
        <p:txBody>
          <a:bodyPr vert="horz" wrap="square" lIns="91414" tIns="45706" rIns="91414" bIns="45706" anchor="t"/>
          <a:lstStyle/>
          <a:p>
            <a:pPr eaLnBrk="1" hangingPunct="1"/>
            <a:r>
              <a:rPr lang="en-US" altLang="zh-CN"/>
              <a:t>FQ:</a:t>
            </a:r>
          </a:p>
          <a:p>
            <a:pPr lvl="1" eaLnBrk="1" hangingPunct="1"/>
            <a:r>
              <a:rPr lang="en-US" altLang="zh-CN"/>
              <a:t>Another more general means of creating traffic class distinction</a:t>
            </a:r>
          </a:p>
          <a:p>
            <a:pPr lvl="1" eaLnBrk="1" hangingPunct="1"/>
            <a:r>
              <a:rPr lang="en-US" altLang="zh-CN"/>
              <a:t>also referred to as per-flow or flow-based queuing.</a:t>
            </a:r>
          </a:p>
          <a:p>
            <a:pPr lvl="1" eaLnBrk="1" hangingPunct="1"/>
            <a:endParaRPr lang="en-US" altLang="zh-CN"/>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00354" name="Rectangle 2"/>
          <p:cNvSpPr>
            <a:spLocks noGrp="1"/>
          </p:cNvSpPr>
          <p:nvPr>
            <p:ph type="title"/>
          </p:nvPr>
        </p:nvSpPr>
        <p:spPr/>
        <p:txBody>
          <a:bodyPr vert="horz" wrap="square" lIns="91414" tIns="45706" rIns="91414" bIns="45706" anchor="t">
            <a:spAutoFit/>
          </a:bodyPr>
          <a:lstStyle/>
          <a:p>
            <a:pPr eaLnBrk="1" hangingPunct="1"/>
            <a:r>
              <a:rPr lang="en-US" altLang="zh-CN"/>
              <a:t>FQ</a:t>
            </a:r>
          </a:p>
        </p:txBody>
      </p:sp>
      <p:sp>
        <p:nvSpPr>
          <p:cNvPr id="100355" name="Rectangle 3"/>
          <p:cNvSpPr>
            <a:spLocks noGrp="1"/>
          </p:cNvSpPr>
          <p:nvPr>
            <p:ph idx="1"/>
          </p:nvPr>
        </p:nvSpPr>
        <p:spPr/>
        <p:txBody>
          <a:bodyPr vert="horz" wrap="square" lIns="91414" tIns="45706" rIns="91414" bIns="45706" anchor="t"/>
          <a:lstStyle/>
          <a:p>
            <a:pPr eaLnBrk="1" hangingPunct="1"/>
            <a:r>
              <a:rPr lang="en-US" altLang="zh-CN"/>
              <a:t>In the FQ, incoming packets are classified into </a:t>
            </a:r>
            <a:r>
              <a:rPr lang="en-US" altLang="zh-CN" i="1"/>
              <a:t>N </a:t>
            </a:r>
            <a:r>
              <a:rPr lang="en-US" altLang="zh-CN"/>
              <a:t>queues. Each queue is allocated </a:t>
            </a:r>
            <a:r>
              <a:rPr lang="en-US" altLang="zh-CN" i="1"/>
              <a:t>1/N </a:t>
            </a:r>
            <a:r>
              <a:rPr lang="en-US" altLang="zh-CN"/>
              <a:t>of the output port bandwidth. </a:t>
            </a:r>
          </a:p>
          <a:p>
            <a:pPr eaLnBrk="1" hangingPunct="1"/>
            <a:r>
              <a:rPr lang="en-US" altLang="zh-CN"/>
              <a:t>The scheduler visits the queues according to the round robin order skipping empty queues. </a:t>
            </a:r>
          </a:p>
          <a:p>
            <a:pPr eaLnBrk="1" hangingPunct="1"/>
            <a:r>
              <a:rPr lang="en-US" altLang="zh-CN"/>
              <a:t>At each scheduled visit of a queue, one packet is transmitted out of the queue.</a:t>
            </a:r>
          </a:p>
          <a:p>
            <a:pPr eaLnBrk="1" hangingPunct="1"/>
            <a:endParaRPr lang="en-US" altLang="zh-CN"/>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01378" name="Rectangle 2"/>
          <p:cNvSpPr>
            <a:spLocks noGrp="1"/>
          </p:cNvSpPr>
          <p:nvPr>
            <p:ph type="title"/>
          </p:nvPr>
        </p:nvSpPr>
        <p:spPr/>
        <p:txBody>
          <a:bodyPr vert="horz" wrap="square" lIns="91414" tIns="45706" rIns="91414" bIns="45706" anchor="t">
            <a:spAutoFit/>
          </a:bodyPr>
          <a:lstStyle/>
          <a:p>
            <a:pPr eaLnBrk="1" hangingPunct="1"/>
            <a:r>
              <a:rPr lang="en-US" altLang="zh-CN"/>
              <a:t>Advantage</a:t>
            </a:r>
          </a:p>
        </p:txBody>
      </p:sp>
      <p:sp>
        <p:nvSpPr>
          <p:cNvPr id="101379" name="Rectangle 3"/>
          <p:cNvSpPr>
            <a:spLocks noGrp="1"/>
          </p:cNvSpPr>
          <p:nvPr>
            <p:ph idx="1"/>
          </p:nvPr>
        </p:nvSpPr>
        <p:spPr/>
        <p:txBody>
          <a:bodyPr vert="horz" wrap="square" lIns="91414" tIns="45706" rIns="91414" bIns="45706" anchor="t"/>
          <a:lstStyle/>
          <a:p>
            <a:pPr eaLnBrk="1" hangingPunct="1"/>
            <a:r>
              <a:rPr lang="en-US" altLang="zh-CN"/>
              <a:t>FQ is simple. It does not require a special bandwidth allocation mechanism. </a:t>
            </a:r>
          </a:p>
          <a:p>
            <a:pPr eaLnBrk="1" hangingPunct="1"/>
            <a:r>
              <a:rPr lang="en-US" altLang="zh-CN"/>
              <a:t>If a new queue is added to the existing </a:t>
            </a:r>
            <a:r>
              <a:rPr lang="en-US" altLang="zh-CN" i="1"/>
              <a:t>N </a:t>
            </a:r>
            <a:r>
              <a:rPr lang="en-US" altLang="zh-CN"/>
              <a:t>queues to create a new traffic class, the scheduler automatically adjusts the individual queue bandwidth to </a:t>
            </a:r>
            <a:r>
              <a:rPr lang="en-US" altLang="zh-CN" i="1"/>
              <a:t>1/(N+1) </a:t>
            </a:r>
            <a:r>
              <a:rPr lang="en-US" altLang="zh-CN"/>
              <a:t>of the output port bandwidth.</a:t>
            </a:r>
          </a:p>
          <a:p>
            <a:pPr eaLnBrk="1" hangingPunct="1"/>
            <a:endParaRPr lang="en-US" altLang="zh-CN"/>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02402" name="Rectangle 2"/>
          <p:cNvSpPr>
            <a:spLocks noGrp="1"/>
          </p:cNvSpPr>
          <p:nvPr>
            <p:ph type="title"/>
          </p:nvPr>
        </p:nvSpPr>
        <p:spPr/>
        <p:txBody>
          <a:bodyPr vert="horz" wrap="square" lIns="91414" tIns="45706" rIns="91414" bIns="45706" anchor="t">
            <a:spAutoFit/>
          </a:bodyPr>
          <a:lstStyle/>
          <a:p>
            <a:pPr eaLnBrk="1" hangingPunct="1"/>
            <a:r>
              <a:rPr lang="en-US" altLang="zh-CN" b="0"/>
              <a:t>Drawbacks</a:t>
            </a:r>
          </a:p>
        </p:txBody>
      </p:sp>
      <p:sp>
        <p:nvSpPr>
          <p:cNvPr id="102403" name="Rectangle 3"/>
          <p:cNvSpPr>
            <a:spLocks noGrp="1"/>
          </p:cNvSpPr>
          <p:nvPr>
            <p:ph idx="1"/>
          </p:nvPr>
        </p:nvSpPr>
        <p:spPr/>
        <p:txBody>
          <a:bodyPr vert="horz" wrap="square" lIns="91414" tIns="45706" rIns="91414" bIns="45706" anchor="t"/>
          <a:lstStyle/>
          <a:p>
            <a:pPr eaLnBrk="1" hangingPunct="1"/>
            <a:r>
              <a:rPr lang="en-US" altLang="zh-CN"/>
              <a:t>First, since the output port bandwidth is divided to the </a:t>
            </a:r>
            <a:r>
              <a:rPr lang="en-US" altLang="zh-CN" i="1"/>
              <a:t>N </a:t>
            </a:r>
            <a:r>
              <a:rPr lang="en-US" altLang="zh-CN"/>
              <a:t>queues equally by </a:t>
            </a:r>
            <a:r>
              <a:rPr lang="en-US" altLang="zh-CN" i="1"/>
              <a:t>1/N, </a:t>
            </a:r>
            <a:r>
              <a:rPr lang="en-US" altLang="zh-CN"/>
              <a:t>if the input traffic classes have different bandwidth requirements, the FQ will not be able to distribute the output port bandwidth among the input flow classes according to their bandwidth requirements.</a:t>
            </a:r>
          </a:p>
          <a:p>
            <a:pPr eaLnBrk="1" hangingPunct="1"/>
            <a:endParaRPr lang="en-US" altLang="zh-CN"/>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03426" name="Rectangle 2"/>
          <p:cNvSpPr>
            <a:spLocks noGrp="1"/>
          </p:cNvSpPr>
          <p:nvPr>
            <p:ph type="title"/>
          </p:nvPr>
        </p:nvSpPr>
        <p:spPr/>
        <p:txBody>
          <a:bodyPr vert="horz" wrap="square" lIns="91414" tIns="45706" rIns="91414" bIns="45706" anchor="t">
            <a:spAutoFit/>
          </a:bodyPr>
          <a:lstStyle/>
          <a:p>
            <a:pPr eaLnBrk="1" hangingPunct="1"/>
            <a:endParaRPr lang="zh-CN" altLang="en-US"/>
          </a:p>
        </p:txBody>
      </p:sp>
      <p:sp>
        <p:nvSpPr>
          <p:cNvPr id="103427" name="Rectangle 3"/>
          <p:cNvSpPr>
            <a:spLocks noGrp="1"/>
          </p:cNvSpPr>
          <p:nvPr>
            <p:ph idx="1"/>
          </p:nvPr>
        </p:nvSpPr>
        <p:spPr/>
        <p:txBody>
          <a:bodyPr vert="horz" wrap="square" lIns="91414" tIns="45706" rIns="91414" bIns="45706" anchor="t"/>
          <a:lstStyle/>
          <a:p>
            <a:pPr eaLnBrk="1" hangingPunct="1"/>
            <a:r>
              <a:rPr lang="en-US" altLang="zh-CN"/>
              <a:t>Second, since one whole packet is transmitted per each scheduled visit of a queue regardless of the packet size, the packet size will impact the actual bandwidth distribution among the queues even though each queue is visited equally by </a:t>
            </a:r>
            <a:r>
              <a:rPr lang="en-US" altLang="zh-CN" i="1"/>
              <a:t>1/N.</a:t>
            </a:r>
            <a:endParaRPr lang="en-US" altLang="zh-CN"/>
          </a:p>
          <a:p>
            <a:pPr eaLnBrk="1" hangingPunct="1"/>
            <a:endParaRPr lang="en-US" altLang="zh-CN"/>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04450" name="Rectangle 2"/>
          <p:cNvSpPr>
            <a:spLocks noGrp="1"/>
          </p:cNvSpPr>
          <p:nvPr>
            <p:ph type="title"/>
          </p:nvPr>
        </p:nvSpPr>
        <p:spPr/>
        <p:txBody>
          <a:bodyPr vert="horz" wrap="square" lIns="91414" tIns="45706" rIns="91414" bIns="45706" anchor="t">
            <a:spAutoFit/>
          </a:bodyPr>
          <a:lstStyle/>
          <a:p>
            <a:pPr eaLnBrk="1" hangingPunct="1"/>
            <a:endParaRPr lang="zh-CN" altLang="en-US"/>
          </a:p>
        </p:txBody>
      </p:sp>
      <p:sp>
        <p:nvSpPr>
          <p:cNvPr id="104451" name="Rectangle 3"/>
          <p:cNvSpPr>
            <a:spLocks noGrp="1"/>
          </p:cNvSpPr>
          <p:nvPr>
            <p:ph idx="1"/>
          </p:nvPr>
        </p:nvSpPr>
        <p:spPr/>
        <p:txBody>
          <a:bodyPr vert="horz" wrap="square" lIns="91414" tIns="45706" rIns="91414" bIns="45706" anchor="t"/>
          <a:lstStyle/>
          <a:p>
            <a:pPr eaLnBrk="1" hangingPunct="1"/>
            <a:endParaRPr lang="zh-CN" altLang="en-US"/>
          </a:p>
        </p:txBody>
      </p:sp>
      <p:pic>
        <p:nvPicPr>
          <p:cNvPr id="104452" name="Picture 4"/>
          <p:cNvPicPr>
            <a:picLocks noChangeAspect="1"/>
          </p:cNvPicPr>
          <p:nvPr/>
        </p:nvPicPr>
        <p:blipFill>
          <a:blip r:embed="rId2"/>
          <a:stretch>
            <a:fillRect/>
          </a:stretch>
        </p:blipFill>
        <p:spPr>
          <a:xfrm>
            <a:off x="617538" y="1295400"/>
            <a:ext cx="7908925" cy="4275138"/>
          </a:xfrm>
          <a:prstGeom prst="rect">
            <a:avLst/>
          </a:prstGeom>
          <a:noFill/>
          <a:ln w="9525">
            <a:noFill/>
          </a:ln>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05474" name="Rectangle 2"/>
          <p:cNvSpPr>
            <a:spLocks noGrp="1"/>
          </p:cNvSpPr>
          <p:nvPr>
            <p:ph type="title"/>
          </p:nvPr>
        </p:nvSpPr>
        <p:spPr/>
        <p:txBody>
          <a:bodyPr vert="horz" wrap="square" lIns="91414" tIns="45706" rIns="91414" bIns="45706" anchor="t">
            <a:spAutoFit/>
          </a:bodyPr>
          <a:lstStyle/>
          <a:p>
            <a:pPr eaLnBrk="1" hangingPunct="1"/>
            <a:r>
              <a:rPr lang="en-US" altLang="zh-CN"/>
              <a:t>Example</a:t>
            </a:r>
          </a:p>
        </p:txBody>
      </p:sp>
      <p:sp>
        <p:nvSpPr>
          <p:cNvPr id="105475" name="Rectangle 3"/>
          <p:cNvSpPr>
            <a:spLocks noGrp="1"/>
          </p:cNvSpPr>
          <p:nvPr>
            <p:ph idx="1"/>
          </p:nvPr>
        </p:nvSpPr>
        <p:spPr/>
        <p:txBody>
          <a:bodyPr vert="horz" wrap="square" lIns="91414" tIns="45706" rIns="91414" bIns="45706" anchor="t"/>
          <a:lstStyle/>
          <a:p>
            <a:pPr eaLnBrk="1" hangingPunct="1"/>
            <a:r>
              <a:rPr lang="en-US" altLang="zh-CN"/>
              <a:t>Consider a FQ with four queues with Flows 1, 2, 3, and 4</a:t>
            </a:r>
          </a:p>
          <a:p>
            <a:pPr eaLnBrk="1" hangingPunct="1"/>
            <a:r>
              <a:rPr lang="en-US" altLang="zh-CN"/>
              <a:t>Assuming that the average packet sizes of the four flows are 200, 100, 400 and 300 bytes, respectively, </a:t>
            </a:r>
          </a:p>
          <a:p>
            <a:pPr eaLnBrk="1" hangingPunct="1"/>
            <a:r>
              <a:rPr lang="en-US" altLang="zh-CN"/>
              <a:t>determine the percentage shares of the output port bandwidth used by the four flows.</a:t>
            </a:r>
          </a:p>
          <a:p>
            <a:pPr eaLnBrk="1" hangingPunct="1"/>
            <a:endParaRPr lang="en-US" altLang="zh-CN"/>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06498" name="Rectangle 2"/>
          <p:cNvSpPr>
            <a:spLocks noGrp="1"/>
          </p:cNvSpPr>
          <p:nvPr>
            <p:ph type="title"/>
          </p:nvPr>
        </p:nvSpPr>
        <p:spPr/>
        <p:txBody>
          <a:bodyPr vert="horz" wrap="square" lIns="91414" tIns="45706" rIns="91414" bIns="45706" anchor="t">
            <a:spAutoFit/>
          </a:bodyPr>
          <a:lstStyle/>
          <a:p>
            <a:pPr eaLnBrk="1" hangingPunct="1"/>
            <a:endParaRPr lang="zh-CN" altLang="en-US"/>
          </a:p>
        </p:txBody>
      </p:sp>
      <p:sp>
        <p:nvSpPr>
          <p:cNvPr id="106499" name="Rectangle 3"/>
          <p:cNvSpPr>
            <a:spLocks noGrp="1"/>
          </p:cNvSpPr>
          <p:nvPr>
            <p:ph idx="1"/>
          </p:nvPr>
        </p:nvSpPr>
        <p:spPr/>
        <p:txBody>
          <a:bodyPr vert="horz" wrap="square" lIns="91414" tIns="45706" rIns="91414" bIns="45706" anchor="t"/>
          <a:lstStyle/>
          <a:p>
            <a:pPr eaLnBrk="1" hangingPunct="1"/>
            <a:endParaRPr lang="zh-CN" altLang="en-US"/>
          </a:p>
        </p:txBody>
      </p:sp>
      <p:pic>
        <p:nvPicPr>
          <p:cNvPr id="106500" name="Picture 4"/>
          <p:cNvPicPr>
            <a:picLocks noChangeAspect="1"/>
          </p:cNvPicPr>
          <p:nvPr/>
        </p:nvPicPr>
        <p:blipFill>
          <a:blip r:embed="rId2"/>
          <a:stretch>
            <a:fillRect/>
          </a:stretch>
        </p:blipFill>
        <p:spPr>
          <a:xfrm>
            <a:off x="1539875" y="1335088"/>
            <a:ext cx="6064250" cy="4195762"/>
          </a:xfrm>
          <a:prstGeom prst="rect">
            <a:avLst/>
          </a:prstGeom>
          <a:noFill/>
          <a:ln w="9525">
            <a:noFill/>
          </a:ln>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23554" name="Rectangle 2"/>
          <p:cNvSpPr>
            <a:spLocks noGrp="1"/>
          </p:cNvSpPr>
          <p:nvPr>
            <p:ph type="title"/>
          </p:nvPr>
        </p:nvSpPr>
        <p:spPr/>
        <p:txBody>
          <a:bodyPr vert="horz" wrap="square" lIns="91414" tIns="45706" rIns="91414" bIns="45706" anchor="t">
            <a:spAutoFit/>
          </a:bodyPr>
          <a:lstStyle/>
          <a:p>
            <a:pPr eaLnBrk="1" hangingPunct="1"/>
            <a:r>
              <a:rPr lang="en-US" altLang="zh-CN"/>
              <a:t>QoS </a:t>
            </a:r>
          </a:p>
        </p:txBody>
      </p:sp>
      <p:sp>
        <p:nvSpPr>
          <p:cNvPr id="23555" name="Rectangle 3"/>
          <p:cNvSpPr>
            <a:spLocks noGrp="1"/>
          </p:cNvSpPr>
          <p:nvPr>
            <p:ph idx="1"/>
          </p:nvPr>
        </p:nvSpPr>
        <p:spPr/>
        <p:txBody>
          <a:bodyPr vert="horz" wrap="square" lIns="91414" tIns="45706" rIns="91414" bIns="45706" anchor="t"/>
          <a:lstStyle/>
          <a:p>
            <a:pPr eaLnBrk="1" hangingPunct="1"/>
            <a:r>
              <a:rPr lang="en-US" altLang="zh-CN"/>
              <a:t>QoS is defined from two points of view: </a:t>
            </a:r>
          </a:p>
          <a:p>
            <a:pPr eaLnBrk="1" hangingPunct="1"/>
            <a:r>
              <a:rPr lang="en-US" altLang="zh-CN"/>
              <a:t>QoS experienced by the end user </a:t>
            </a:r>
          </a:p>
          <a:p>
            <a:pPr lvl="1" eaLnBrk="1" hangingPunct="1"/>
            <a:r>
              <a:rPr lang="en-US" altLang="zh-CN"/>
              <a:t>the end user’s perception of the quality that he receives from the network provider for the particular service or application that he subscribes to, e.g., voice, video, and data.</a:t>
            </a:r>
          </a:p>
          <a:p>
            <a:pPr eaLnBrk="1" hangingPunct="1"/>
            <a:r>
              <a:rPr lang="en-US" altLang="zh-CN"/>
              <a:t>QoS from the point of view of the network.</a:t>
            </a:r>
          </a:p>
          <a:p>
            <a:pPr lvl="1" eaLnBrk="1" hangingPunct="1"/>
            <a:r>
              <a:rPr lang="en-US" altLang="zh-CN"/>
              <a:t>the network’s capabilities to provide the QoS perceived by the end user as defined above.</a:t>
            </a:r>
          </a:p>
          <a:p>
            <a:pPr lvl="1" eaLnBrk="1" hangingPunct="1"/>
            <a:endParaRPr lang="en-US" altLang="zh-CN"/>
          </a:p>
          <a:p>
            <a:pPr eaLnBrk="1" hangingPunct="1"/>
            <a:endParaRPr lang="en-US" altLang="zh-CN"/>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07522" name="Rectangle 2"/>
          <p:cNvSpPr>
            <a:spLocks noGrp="1"/>
          </p:cNvSpPr>
          <p:nvPr>
            <p:ph type="title"/>
          </p:nvPr>
        </p:nvSpPr>
        <p:spPr/>
        <p:txBody>
          <a:bodyPr vert="horz" wrap="square" lIns="91414" tIns="45706" rIns="91414" bIns="45706" anchor="t">
            <a:spAutoFit/>
          </a:bodyPr>
          <a:lstStyle/>
          <a:p>
            <a:pPr eaLnBrk="1" hangingPunct="1"/>
            <a:endParaRPr lang="zh-CN" altLang="en-US"/>
          </a:p>
        </p:txBody>
      </p:sp>
      <p:sp>
        <p:nvSpPr>
          <p:cNvPr id="107523" name="Rectangle 3"/>
          <p:cNvSpPr>
            <a:spLocks noGrp="1"/>
          </p:cNvSpPr>
          <p:nvPr>
            <p:ph idx="1"/>
          </p:nvPr>
        </p:nvSpPr>
        <p:spPr/>
        <p:txBody>
          <a:bodyPr vert="horz" wrap="square" lIns="91414" tIns="45706" rIns="91414" bIns="45706" anchor="t"/>
          <a:lstStyle/>
          <a:p>
            <a:pPr eaLnBrk="1" hangingPunct="1"/>
            <a:endParaRPr lang="zh-CN" altLang="en-US"/>
          </a:p>
        </p:txBody>
      </p:sp>
      <p:pic>
        <p:nvPicPr>
          <p:cNvPr id="107524" name="Picture 4"/>
          <p:cNvPicPr>
            <a:picLocks noChangeAspect="1"/>
          </p:cNvPicPr>
          <p:nvPr/>
        </p:nvPicPr>
        <p:blipFill>
          <a:blip r:embed="rId2"/>
          <a:stretch>
            <a:fillRect/>
          </a:stretch>
        </p:blipFill>
        <p:spPr>
          <a:xfrm>
            <a:off x="504825" y="1852613"/>
            <a:ext cx="8134350" cy="3160712"/>
          </a:xfrm>
          <a:prstGeom prst="rect">
            <a:avLst/>
          </a:prstGeom>
          <a:noFill/>
          <a:ln w="9525">
            <a:noFill/>
          </a:ln>
        </p:spPr>
      </p:pic>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08546" name="Rectangle 2"/>
          <p:cNvSpPr>
            <a:spLocks noGrp="1"/>
          </p:cNvSpPr>
          <p:nvPr>
            <p:ph type="title"/>
          </p:nvPr>
        </p:nvSpPr>
        <p:spPr/>
        <p:txBody>
          <a:bodyPr vert="horz" wrap="square" lIns="91414" tIns="45706" rIns="91414" bIns="45706" anchor="t">
            <a:spAutoFit/>
          </a:bodyPr>
          <a:lstStyle/>
          <a:p>
            <a:pPr eaLnBrk="1" hangingPunct="1"/>
            <a:r>
              <a:rPr lang="en-US" altLang="zh-CN"/>
              <a:t>Weighted Round Robin (WRR)</a:t>
            </a:r>
            <a:endParaRPr lang="en-US" altLang="zh-CN" b="0"/>
          </a:p>
        </p:txBody>
      </p:sp>
      <p:sp>
        <p:nvSpPr>
          <p:cNvPr id="108547" name="Rectangle 3"/>
          <p:cNvSpPr>
            <a:spLocks noGrp="1"/>
          </p:cNvSpPr>
          <p:nvPr>
            <p:ph idx="1"/>
          </p:nvPr>
        </p:nvSpPr>
        <p:spPr/>
        <p:txBody>
          <a:bodyPr vert="horz" wrap="square" lIns="91414" tIns="45706" rIns="91414" bIns="45706" anchor="t"/>
          <a:lstStyle/>
          <a:p>
            <a:pPr eaLnBrk="1" hangingPunct="1"/>
            <a:r>
              <a:rPr lang="en-US" altLang="zh-CN"/>
              <a:t>WRR queuing addresses the first drawback of FQ (i.e. purely equal BW)</a:t>
            </a:r>
          </a:p>
          <a:p>
            <a:pPr eaLnBrk="1" hangingPunct="1"/>
            <a:r>
              <a:rPr lang="en-US" altLang="zh-CN"/>
              <a:t>WRR divides the output port bandwidth to input traffic classes according to their bandwidth requirements.</a:t>
            </a:r>
          </a:p>
          <a:p>
            <a:pPr eaLnBrk="1" hangingPunct="1"/>
            <a:r>
              <a:rPr lang="en-US" altLang="zh-CN"/>
              <a:t>WRR is also referred to as the class-based queuing (CBQ) or custom queuing.</a:t>
            </a:r>
          </a:p>
          <a:p>
            <a:pPr eaLnBrk="1" hangingPunct="1"/>
            <a:endParaRPr lang="en-US" altLang="zh-CN"/>
          </a:p>
          <a:p>
            <a:pPr eaLnBrk="1" hangingPunct="1"/>
            <a:endParaRPr lang="en-US" altLang="zh-CN"/>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09570" name="Rectangle 2"/>
          <p:cNvSpPr>
            <a:spLocks noGrp="1"/>
          </p:cNvSpPr>
          <p:nvPr>
            <p:ph type="title"/>
          </p:nvPr>
        </p:nvSpPr>
        <p:spPr/>
        <p:txBody>
          <a:bodyPr vert="horz" wrap="square" lIns="91414" tIns="45706" rIns="91414" bIns="45706" anchor="t">
            <a:spAutoFit/>
          </a:bodyPr>
          <a:lstStyle/>
          <a:p>
            <a:pPr eaLnBrk="1" hangingPunct="1"/>
            <a:endParaRPr lang="zh-CN" altLang="en-US"/>
          </a:p>
        </p:txBody>
      </p:sp>
      <p:sp>
        <p:nvSpPr>
          <p:cNvPr id="109571" name="Rectangle 3"/>
          <p:cNvSpPr>
            <a:spLocks noGrp="1"/>
          </p:cNvSpPr>
          <p:nvPr>
            <p:ph idx="1"/>
          </p:nvPr>
        </p:nvSpPr>
        <p:spPr/>
        <p:txBody>
          <a:bodyPr vert="horz" wrap="square" lIns="91414" tIns="45706" rIns="91414" bIns="45706" anchor="t"/>
          <a:lstStyle/>
          <a:p>
            <a:pPr eaLnBrk="1" hangingPunct="1"/>
            <a:r>
              <a:rPr lang="en-US" altLang="zh-CN"/>
              <a:t>First, the input traffic flows are grouped into </a:t>
            </a:r>
            <a:r>
              <a:rPr lang="en-US" altLang="zh-CN" i="1"/>
              <a:t>m </a:t>
            </a:r>
            <a:r>
              <a:rPr lang="en-US" altLang="zh-CN"/>
              <a:t>classes </a:t>
            </a:r>
          </a:p>
          <a:p>
            <a:pPr eaLnBrk="1" hangingPunct="1"/>
            <a:r>
              <a:rPr lang="en-US" altLang="zh-CN"/>
              <a:t>the output port bandwidth is distributed to the </a:t>
            </a:r>
            <a:r>
              <a:rPr lang="en-US" altLang="zh-CN" i="1"/>
              <a:t>m </a:t>
            </a:r>
            <a:r>
              <a:rPr lang="en-US" altLang="zh-CN"/>
              <a:t>classes according to appropriate weights determined by the bandwidth requirements of the </a:t>
            </a:r>
            <a:r>
              <a:rPr lang="en-US" altLang="zh-CN" i="1"/>
              <a:t>m </a:t>
            </a:r>
            <a:r>
              <a:rPr lang="en-US" altLang="zh-CN"/>
              <a:t>classes. </a:t>
            </a:r>
          </a:p>
          <a:p>
            <a:pPr eaLnBrk="1" hangingPunct="1"/>
            <a:r>
              <a:rPr lang="en-US" altLang="zh-CN"/>
              <a:t>The weights should add up to 100%:</a:t>
            </a:r>
          </a:p>
          <a:p>
            <a:pPr eaLnBrk="1" hangingPunct="1"/>
            <a:endParaRPr lang="en-US" altLang="zh-CN"/>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10594" name="Rectangle 2"/>
          <p:cNvSpPr>
            <a:spLocks noGrp="1"/>
          </p:cNvSpPr>
          <p:nvPr>
            <p:ph type="title"/>
          </p:nvPr>
        </p:nvSpPr>
        <p:spPr/>
        <p:txBody>
          <a:bodyPr vert="horz" wrap="square" lIns="91414" tIns="45706" rIns="91414" bIns="45706" anchor="t">
            <a:spAutoFit/>
          </a:bodyPr>
          <a:lstStyle/>
          <a:p>
            <a:pPr eaLnBrk="1" hangingPunct="1"/>
            <a:endParaRPr lang="zh-CN" altLang="en-US"/>
          </a:p>
        </p:txBody>
      </p:sp>
      <p:sp>
        <p:nvSpPr>
          <p:cNvPr id="110595" name="Rectangle 3"/>
          <p:cNvSpPr>
            <a:spLocks noGrp="1"/>
          </p:cNvSpPr>
          <p:nvPr>
            <p:ph idx="1"/>
          </p:nvPr>
        </p:nvSpPr>
        <p:spPr/>
        <p:txBody>
          <a:bodyPr vert="horz" wrap="square" lIns="91414" tIns="45706" rIns="91414" bIns="45706" anchor="t"/>
          <a:lstStyle/>
          <a:p>
            <a:pPr eaLnBrk="1" hangingPunct="1"/>
            <a:endParaRPr lang="zh-CN" altLang="en-US"/>
          </a:p>
        </p:txBody>
      </p:sp>
      <p:pic>
        <p:nvPicPr>
          <p:cNvPr id="110596" name="Picture 4"/>
          <p:cNvPicPr>
            <a:picLocks noChangeAspect="1"/>
          </p:cNvPicPr>
          <p:nvPr/>
        </p:nvPicPr>
        <p:blipFill>
          <a:blip r:embed="rId2"/>
          <a:stretch>
            <a:fillRect/>
          </a:stretch>
        </p:blipFill>
        <p:spPr>
          <a:xfrm>
            <a:off x="1447800" y="762000"/>
            <a:ext cx="6858000" cy="5684838"/>
          </a:xfrm>
          <a:prstGeom prst="rect">
            <a:avLst/>
          </a:prstGeom>
          <a:noFill/>
          <a:ln w="9525">
            <a:noFill/>
          </a:ln>
        </p:spPr>
      </p:pic>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11618" name="Rectangle 2"/>
          <p:cNvSpPr>
            <a:spLocks noGrp="1"/>
          </p:cNvSpPr>
          <p:nvPr>
            <p:ph type="title"/>
          </p:nvPr>
        </p:nvSpPr>
        <p:spPr/>
        <p:txBody>
          <a:bodyPr vert="horz" wrap="square" lIns="91414" tIns="45706" rIns="91414" bIns="45706" anchor="t">
            <a:spAutoFit/>
          </a:bodyPr>
          <a:lstStyle/>
          <a:p>
            <a:pPr eaLnBrk="1" hangingPunct="1"/>
            <a:r>
              <a:rPr lang="en-US" altLang="zh-CN"/>
              <a:t>Intra-Class Scheduling</a:t>
            </a:r>
          </a:p>
        </p:txBody>
      </p:sp>
      <p:sp>
        <p:nvSpPr>
          <p:cNvPr id="111619" name="Rectangle 3"/>
          <p:cNvSpPr>
            <a:spLocks noGrp="1"/>
          </p:cNvSpPr>
          <p:nvPr>
            <p:ph idx="1"/>
          </p:nvPr>
        </p:nvSpPr>
        <p:spPr/>
        <p:txBody>
          <a:bodyPr vert="horz" wrap="square" lIns="91414" tIns="45706" rIns="91414" bIns="45706" anchor="t"/>
          <a:lstStyle/>
          <a:p>
            <a:pPr eaLnBrk="1" hangingPunct="1"/>
            <a:r>
              <a:rPr lang="en-US" altLang="zh-CN"/>
              <a:t>Within each class, individual flows are scheduled by the FQ. </a:t>
            </a:r>
          </a:p>
          <a:p>
            <a:pPr eaLnBrk="1" hangingPunct="1"/>
            <a:r>
              <a:rPr lang="en-US" altLang="zh-CN"/>
              <a:t>Denoting the number of FQ’s in Class </a:t>
            </a:r>
            <a:r>
              <a:rPr lang="en-US" altLang="zh-CN" i="1"/>
              <a:t>i </a:t>
            </a:r>
            <a:r>
              <a:rPr lang="en-US" altLang="zh-CN"/>
              <a:t>by </a:t>
            </a:r>
            <a:r>
              <a:rPr lang="en-US" altLang="zh-CN" i="1"/>
              <a:t>N</a:t>
            </a:r>
            <a:r>
              <a:rPr lang="en-US" altLang="zh-CN" sz="2800" i="1"/>
              <a:t>i</a:t>
            </a:r>
            <a:r>
              <a:rPr lang="en-US" altLang="zh-CN"/>
              <a:t>,  the total number of FQ’s in the WRR scheduling is given by the following: (i.e. sum of all classes)</a:t>
            </a:r>
          </a:p>
          <a:p>
            <a:pPr eaLnBrk="1" hangingPunct="1"/>
            <a:endParaRPr lang="en-US" altLang="zh-CN"/>
          </a:p>
        </p:txBody>
      </p:sp>
      <p:sp>
        <p:nvSpPr>
          <p:cNvPr id="111620" name="Picture 4"/>
          <p:cNvSpPr>
            <a:spLocks noChangeAspect="1"/>
          </p:cNvSpPr>
          <p:nvPr/>
        </p:nvSpPr>
        <p:spPr>
          <a:xfrm>
            <a:off x="1752600" y="4953000"/>
            <a:ext cx="5257800" cy="1360488"/>
          </a:xfrm>
          <a:prstGeom prst="rect">
            <a:avLst/>
          </a:prstGeom>
          <a:noFill/>
          <a:ln w="9525">
            <a:noFill/>
          </a:ln>
        </p:spPr>
        <p:txBody>
          <a:bodyPr anchor="t"/>
          <a:lstStyle/>
          <a:p>
            <a:pPr indent="0" algn="r">
              <a:spcBef>
                <a:spcPct val="50000"/>
              </a:spcBef>
            </a:pPr>
            <a:endParaRPr lang="en-US" altLang="zh-CN">
              <a:latin typeface="Arial" panose="020B0604020202090204" pitchFamily="34" charset="0"/>
              <a:ea typeface="SimSun" pitchFamily="2" charset="-122"/>
            </a:endParaRP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12642" name="Rectangle 2"/>
          <p:cNvSpPr>
            <a:spLocks noGrp="1"/>
          </p:cNvSpPr>
          <p:nvPr>
            <p:ph type="title"/>
          </p:nvPr>
        </p:nvSpPr>
        <p:spPr/>
        <p:txBody>
          <a:bodyPr vert="horz" wrap="square" lIns="91414" tIns="45706" rIns="91414" bIns="45706" anchor="t">
            <a:spAutoFit/>
          </a:bodyPr>
          <a:lstStyle/>
          <a:p>
            <a:pPr eaLnBrk="1" hangingPunct="1"/>
            <a:r>
              <a:rPr lang="en-US" altLang="zh-CN"/>
              <a:t>2-Layer RR</a:t>
            </a:r>
          </a:p>
        </p:txBody>
      </p:sp>
      <p:sp>
        <p:nvSpPr>
          <p:cNvPr id="112643" name="Rectangle 3"/>
          <p:cNvSpPr>
            <a:spLocks noGrp="1"/>
          </p:cNvSpPr>
          <p:nvPr>
            <p:ph idx="1"/>
          </p:nvPr>
        </p:nvSpPr>
        <p:spPr/>
        <p:txBody>
          <a:bodyPr vert="horz" wrap="square" lIns="91414" tIns="45706" rIns="91414" bIns="45706" anchor="t"/>
          <a:lstStyle/>
          <a:p>
            <a:pPr eaLnBrk="1" hangingPunct="1"/>
            <a:r>
              <a:rPr lang="en-US" altLang="zh-CN" sz="2800"/>
              <a:t>WRR involves two layers of round robin scheduling. </a:t>
            </a:r>
          </a:p>
          <a:p>
            <a:pPr eaLnBrk="1" hangingPunct="1"/>
            <a:r>
              <a:rPr lang="en-US" altLang="zh-CN" sz="2800"/>
              <a:t>First, Classes </a:t>
            </a:r>
            <a:r>
              <a:rPr lang="en-US" altLang="zh-CN" sz="2800" i="1"/>
              <a:t>1 </a:t>
            </a:r>
            <a:r>
              <a:rPr lang="en-US" altLang="zh-CN" sz="2800"/>
              <a:t>through </a:t>
            </a:r>
            <a:r>
              <a:rPr lang="en-US" altLang="zh-CN" sz="2800" i="1"/>
              <a:t>m </a:t>
            </a:r>
            <a:r>
              <a:rPr lang="en-US" altLang="zh-CN" sz="2800"/>
              <a:t>are visited by the scheduler in the round robin order. Refer to this as the first layer round robin. </a:t>
            </a:r>
          </a:p>
          <a:p>
            <a:pPr eaLnBrk="1" hangingPunct="1"/>
            <a:r>
              <a:rPr lang="en-US" altLang="zh-CN" sz="2800"/>
              <a:t>When the scheduler is with a particular class, the FQ’s within that class are visited by the scheduler in the round robin order. Refer to this as the second layer round robin.</a:t>
            </a:r>
          </a:p>
          <a:p>
            <a:pPr eaLnBrk="1" hangingPunct="1"/>
            <a:endParaRPr lang="en-US" altLang="zh-CN" sz="2800"/>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13666" name="Rectangle 2"/>
          <p:cNvSpPr>
            <a:spLocks noGrp="1"/>
          </p:cNvSpPr>
          <p:nvPr>
            <p:ph type="title"/>
          </p:nvPr>
        </p:nvSpPr>
        <p:spPr/>
        <p:txBody>
          <a:bodyPr vert="horz" wrap="square" lIns="91414" tIns="45706" rIns="91414" bIns="45706" anchor="t">
            <a:spAutoFit/>
          </a:bodyPr>
          <a:lstStyle/>
          <a:p>
            <a:pPr eaLnBrk="1" hangingPunct="1"/>
            <a:r>
              <a:rPr lang="en-US" altLang="zh-CN"/>
              <a:t>Bandwidth Sharing</a:t>
            </a:r>
          </a:p>
        </p:txBody>
      </p:sp>
      <p:sp>
        <p:nvSpPr>
          <p:cNvPr id="113667" name="Rectangle 3"/>
          <p:cNvSpPr>
            <a:spLocks noGrp="1"/>
          </p:cNvSpPr>
          <p:nvPr>
            <p:ph idx="1"/>
          </p:nvPr>
        </p:nvSpPr>
        <p:spPr/>
        <p:txBody>
          <a:bodyPr vert="horz" wrap="square" lIns="91414" tIns="45706" rIns="91414" bIns="45706" anchor="t"/>
          <a:lstStyle/>
          <a:p>
            <a:pPr eaLnBrk="1" hangingPunct="1">
              <a:lnSpc>
                <a:spcPct val="90000"/>
              </a:lnSpc>
            </a:pPr>
            <a:r>
              <a:rPr lang="en-US" altLang="zh-CN"/>
              <a:t>The percentage of the output port bandwidth given to Class </a:t>
            </a:r>
            <a:r>
              <a:rPr lang="en-US" altLang="zh-CN" i="1"/>
              <a:t>i</a:t>
            </a:r>
            <a:r>
              <a:rPr lang="en-US" altLang="zh-CN"/>
              <a:t>, i.e., weight for Class </a:t>
            </a:r>
            <a:r>
              <a:rPr lang="en-US" altLang="zh-CN" i="1"/>
              <a:t>i</a:t>
            </a:r>
            <a:r>
              <a:rPr lang="en-US" altLang="zh-CN"/>
              <a:t>, Wi, can be realized by specifying the amount of time spent by the scheduler with Class </a:t>
            </a:r>
            <a:r>
              <a:rPr lang="en-US" altLang="zh-CN" i="1"/>
              <a:t>I</a:t>
            </a:r>
            <a:endParaRPr lang="en-US" altLang="zh-CN"/>
          </a:p>
          <a:p>
            <a:pPr lvl="1" eaLnBrk="1" hangingPunct="1">
              <a:lnSpc>
                <a:spcPct val="90000"/>
              </a:lnSpc>
            </a:pPr>
            <a:r>
              <a:rPr lang="en-US" altLang="zh-CN"/>
              <a:t>E.g. suppose that Class </a:t>
            </a:r>
            <a:r>
              <a:rPr lang="en-US" altLang="zh-CN" i="1"/>
              <a:t>i </a:t>
            </a:r>
            <a:r>
              <a:rPr lang="en-US" altLang="zh-CN"/>
              <a:t>is given 20% of the output port bandwidth, The scheduler must spend 20% of the time during the first layer round robin cycle with Class </a:t>
            </a:r>
            <a:r>
              <a:rPr lang="en-US" altLang="zh-CN" i="1"/>
              <a:t>i. </a:t>
            </a:r>
          </a:p>
          <a:p>
            <a:pPr lvl="1" eaLnBrk="1" hangingPunct="1">
              <a:lnSpc>
                <a:spcPct val="90000"/>
              </a:lnSpc>
            </a:pPr>
            <a:r>
              <a:rPr lang="en-US" altLang="zh-CN"/>
              <a:t>While the scheduler is with Class </a:t>
            </a:r>
            <a:r>
              <a:rPr lang="en-US" altLang="zh-CN" i="1"/>
              <a:t>i, </a:t>
            </a:r>
            <a:r>
              <a:rPr lang="en-US" altLang="zh-CN"/>
              <a:t>it spends an equal amount of time with each of the FQ’s,</a:t>
            </a:r>
          </a:p>
          <a:p>
            <a:pPr lvl="1" eaLnBrk="1" hangingPunct="1">
              <a:lnSpc>
                <a:spcPct val="90000"/>
              </a:lnSpc>
            </a:pPr>
            <a:endParaRPr lang="en-US" altLang="zh-CN"/>
          </a:p>
          <a:p>
            <a:pPr eaLnBrk="1" hangingPunct="1">
              <a:lnSpc>
                <a:spcPct val="90000"/>
              </a:lnSpc>
            </a:pPr>
            <a:endParaRPr lang="en-US" altLang="zh-CN"/>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14690" name="Rectangle 2"/>
          <p:cNvSpPr>
            <a:spLocks noGrp="1"/>
          </p:cNvSpPr>
          <p:nvPr>
            <p:ph type="title"/>
          </p:nvPr>
        </p:nvSpPr>
        <p:spPr/>
        <p:txBody>
          <a:bodyPr vert="horz" wrap="square" lIns="91414" tIns="45706" rIns="91414" bIns="45706" anchor="t">
            <a:spAutoFit/>
          </a:bodyPr>
          <a:lstStyle/>
          <a:p>
            <a:pPr eaLnBrk="1" hangingPunct="1"/>
            <a:r>
              <a:rPr lang="en-US" altLang="zh-CN"/>
              <a:t>WRR Example</a:t>
            </a:r>
          </a:p>
        </p:txBody>
      </p:sp>
      <p:sp>
        <p:nvSpPr>
          <p:cNvPr id="114691" name="Rectangle 3"/>
          <p:cNvSpPr>
            <a:spLocks noGrp="1"/>
          </p:cNvSpPr>
          <p:nvPr>
            <p:ph idx="1"/>
          </p:nvPr>
        </p:nvSpPr>
        <p:spPr/>
        <p:txBody>
          <a:bodyPr vert="horz" wrap="square" lIns="91414" tIns="45706" rIns="91414" bIns="45706" anchor="t"/>
          <a:lstStyle/>
          <a:p>
            <a:pPr eaLnBrk="1" hangingPunct="1">
              <a:lnSpc>
                <a:spcPct val="80000"/>
              </a:lnSpc>
            </a:pPr>
            <a:r>
              <a:rPr lang="en-US" altLang="zh-CN" sz="2800"/>
              <a:t>Consider a WRR with two classes, Class 1 and Class 2. The total output port bandwidth is 200 Mb/s</a:t>
            </a:r>
          </a:p>
          <a:p>
            <a:pPr eaLnBrk="1" hangingPunct="1">
              <a:lnSpc>
                <a:spcPct val="80000"/>
              </a:lnSpc>
            </a:pPr>
            <a:r>
              <a:rPr lang="en-US" altLang="zh-CN" sz="2800"/>
              <a:t>40% and 60% of the output port bandwidth are allocated to Class 1 and Class 2, respectively. </a:t>
            </a:r>
          </a:p>
          <a:p>
            <a:pPr eaLnBrk="1" hangingPunct="1">
              <a:lnSpc>
                <a:spcPct val="80000"/>
              </a:lnSpc>
            </a:pPr>
            <a:r>
              <a:rPr lang="en-US" altLang="zh-CN" sz="2800"/>
              <a:t>Class 1 has two flows and Class 2 has eight flows. </a:t>
            </a:r>
          </a:p>
          <a:p>
            <a:pPr eaLnBrk="1" hangingPunct="1">
              <a:lnSpc>
                <a:spcPct val="80000"/>
              </a:lnSpc>
            </a:pPr>
            <a:r>
              <a:rPr lang="en-US" altLang="zh-CN" sz="2800"/>
              <a:t>Assume that all flows have the same packet size. </a:t>
            </a:r>
          </a:p>
          <a:p>
            <a:pPr eaLnBrk="1" hangingPunct="1">
              <a:lnSpc>
                <a:spcPct val="80000"/>
              </a:lnSpc>
            </a:pPr>
            <a:r>
              <a:rPr lang="en-US" altLang="zh-CN" sz="2800"/>
              <a:t>Determine the output port bandwidth consumed by each of the eight flows.</a:t>
            </a:r>
          </a:p>
          <a:p>
            <a:pPr eaLnBrk="1" hangingPunct="1">
              <a:lnSpc>
                <a:spcPct val="80000"/>
              </a:lnSpc>
            </a:pPr>
            <a:endParaRPr lang="en-US" altLang="zh-CN" sz="2800"/>
          </a:p>
          <a:p>
            <a:pPr eaLnBrk="1" hangingPunct="1">
              <a:lnSpc>
                <a:spcPct val="80000"/>
              </a:lnSpc>
            </a:pPr>
            <a:endParaRPr lang="en-US" altLang="zh-CN" sz="2800"/>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15714" name="Rectangle 2"/>
          <p:cNvSpPr>
            <a:spLocks noGrp="1"/>
          </p:cNvSpPr>
          <p:nvPr>
            <p:ph type="title"/>
          </p:nvPr>
        </p:nvSpPr>
        <p:spPr/>
        <p:txBody>
          <a:bodyPr vert="horz" wrap="square" lIns="91414" tIns="45706" rIns="91414" bIns="45706" anchor="t">
            <a:spAutoFit/>
          </a:bodyPr>
          <a:lstStyle/>
          <a:p>
            <a:pPr eaLnBrk="1" hangingPunct="1"/>
            <a:endParaRPr lang="zh-CN" altLang="en-US"/>
          </a:p>
        </p:txBody>
      </p:sp>
      <p:sp>
        <p:nvSpPr>
          <p:cNvPr id="115715" name="Rectangle 3"/>
          <p:cNvSpPr>
            <a:spLocks noGrp="1"/>
          </p:cNvSpPr>
          <p:nvPr>
            <p:ph idx="1"/>
          </p:nvPr>
        </p:nvSpPr>
        <p:spPr>
          <a:xfrm>
            <a:off x="914400" y="4648200"/>
            <a:ext cx="7550150" cy="1773238"/>
          </a:xfrm>
        </p:spPr>
        <p:txBody>
          <a:bodyPr vert="horz" wrap="square" lIns="91414" tIns="45706" rIns="91414" bIns="45706" anchor="t"/>
          <a:lstStyle/>
          <a:p>
            <a:pPr eaLnBrk="1" hangingPunct="1">
              <a:lnSpc>
                <a:spcPct val="90000"/>
              </a:lnSpc>
            </a:pPr>
            <a:r>
              <a:rPr lang="en-US" altLang="zh-CN" sz="2800"/>
              <a:t>Class 1 </a:t>
            </a:r>
            <a:r>
              <a:rPr lang="en-US" altLang="zh-CN" sz="2800" i="1"/>
              <a:t>80 mb/s. </a:t>
            </a:r>
          </a:p>
          <a:p>
            <a:pPr lvl="1" eaLnBrk="1" hangingPunct="1">
              <a:lnSpc>
                <a:spcPct val="90000"/>
              </a:lnSpc>
            </a:pPr>
            <a:r>
              <a:rPr lang="en-US" altLang="zh-CN" sz="2000"/>
              <a:t>Each of the two flows has </a:t>
            </a:r>
            <a:r>
              <a:rPr lang="en-US" altLang="zh-CN" sz="2000" i="1"/>
              <a:t>40 mb/s.</a:t>
            </a:r>
            <a:endParaRPr lang="en-US" altLang="zh-CN" sz="2000"/>
          </a:p>
          <a:p>
            <a:pPr eaLnBrk="1" hangingPunct="1">
              <a:lnSpc>
                <a:spcPct val="90000"/>
              </a:lnSpc>
            </a:pPr>
            <a:r>
              <a:rPr lang="en-US" altLang="zh-CN" sz="2800"/>
              <a:t>Class 2 </a:t>
            </a:r>
            <a:r>
              <a:rPr lang="en-US" altLang="zh-CN" sz="2800" i="1"/>
              <a:t>120 mb/s.</a:t>
            </a:r>
          </a:p>
          <a:p>
            <a:pPr lvl="1" eaLnBrk="1" hangingPunct="1">
              <a:lnSpc>
                <a:spcPct val="90000"/>
              </a:lnSpc>
            </a:pPr>
            <a:r>
              <a:rPr lang="en-US" altLang="zh-CN" sz="2000"/>
              <a:t>Each of the eight flows has </a:t>
            </a:r>
            <a:r>
              <a:rPr lang="en-US" altLang="zh-CN" sz="2000" i="1"/>
              <a:t>15 mb/s.</a:t>
            </a:r>
            <a:endParaRPr lang="en-US" altLang="zh-CN" sz="2000"/>
          </a:p>
          <a:p>
            <a:pPr eaLnBrk="1" hangingPunct="1">
              <a:lnSpc>
                <a:spcPct val="90000"/>
              </a:lnSpc>
            </a:pPr>
            <a:endParaRPr lang="en-US" altLang="zh-CN" sz="2800" b="1"/>
          </a:p>
        </p:txBody>
      </p:sp>
      <p:pic>
        <p:nvPicPr>
          <p:cNvPr id="115716" name="Picture 4"/>
          <p:cNvPicPr>
            <a:picLocks noChangeAspect="1"/>
          </p:cNvPicPr>
          <p:nvPr/>
        </p:nvPicPr>
        <p:blipFill>
          <a:blip r:embed="rId2"/>
          <a:stretch>
            <a:fillRect/>
          </a:stretch>
        </p:blipFill>
        <p:spPr>
          <a:xfrm>
            <a:off x="609600" y="609600"/>
            <a:ext cx="7515225" cy="3957638"/>
          </a:xfrm>
          <a:prstGeom prst="rect">
            <a:avLst/>
          </a:prstGeom>
          <a:noFill/>
          <a:ln w="9525">
            <a:noFill/>
          </a:ln>
        </p:spPr>
      </p:pic>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灯片编号占位符 4"/>
          <p:cNvSpPr>
            <a:spLocks noGrp="1"/>
          </p:cNvSpPr>
          <p:nvPr>
            <p:ph type="sldNum" sz="quarter" idx="4"/>
          </p:nvPr>
        </p:nvSpPr>
        <p:spPr>
          <a:xfrm>
            <a:off x="6932613" y="6548438"/>
            <a:ext cx="2136775" cy="249237"/>
          </a:xfrm>
        </p:spPr>
        <p:txBody>
          <a:bodyPr wrap="square" lIns="91414" tIns="45706" rIns="91414" bIns="45706" anchor="t"/>
          <a:lstStyle>
            <a:lvl1pPr marL="0" lvl="0" indent="0" algn="l" defTabSz="914400" rtl="0" eaLnBrk="0" fontAlgn="base" latinLnBrk="0" hangingPunct="0">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90204" pitchFamily="34" charset="0"/>
              <a:buNone/>
              <a:defRPr sz="1300" b="1" i="0" u="none" kern="1200" baseline="0">
                <a:solidFill>
                  <a:srgbClr val="FF0000"/>
                </a:solidFill>
                <a:latin typeface="Arial" panose="020B0604020202090204" pitchFamily="34" charset="0"/>
                <a:ea typeface="SimSun" pitchFamily="2" charset="-122"/>
                <a:cs typeface="+mn-cs"/>
              </a:defRPr>
            </a:lvl5pPr>
          </a:lstStyle>
          <a:p>
            <a:pPr lvl="0" indent="0" algn="r" eaLnBrk="1" hangingPunct="1"/>
            <a:r>
              <a:rPr lang="en-US" altLang="zh-CN" sz="1500" b="0">
                <a:solidFill>
                  <a:schemeClr val="tx1"/>
                </a:solidFill>
                <a:latin typeface="Arial" panose="020B0604020202090204" pitchFamily="34" charset="0"/>
              </a:rPr>
              <a:t>*</a:t>
            </a:r>
          </a:p>
        </p:txBody>
      </p:sp>
      <p:sp>
        <p:nvSpPr>
          <p:cNvPr id="116738" name="Rectangle 2"/>
          <p:cNvSpPr>
            <a:spLocks noGrp="1"/>
          </p:cNvSpPr>
          <p:nvPr>
            <p:ph type="title"/>
          </p:nvPr>
        </p:nvSpPr>
        <p:spPr/>
        <p:txBody>
          <a:bodyPr vert="horz" wrap="square" lIns="91414" tIns="45706" rIns="91414" bIns="45706" anchor="t">
            <a:spAutoFit/>
          </a:bodyPr>
          <a:lstStyle/>
          <a:p>
            <a:pPr eaLnBrk="1" hangingPunct="1"/>
            <a:r>
              <a:rPr lang="en-US" altLang="zh-CN"/>
              <a:t>Weighted Fair Queuing (WFQ)</a:t>
            </a:r>
            <a:endParaRPr lang="en-US" altLang="zh-CN" b="0"/>
          </a:p>
        </p:txBody>
      </p:sp>
      <p:sp>
        <p:nvSpPr>
          <p:cNvPr id="116739" name="Rectangle 3"/>
          <p:cNvSpPr>
            <a:spLocks noGrp="1"/>
          </p:cNvSpPr>
          <p:nvPr>
            <p:ph idx="1"/>
          </p:nvPr>
        </p:nvSpPr>
        <p:spPr/>
        <p:txBody>
          <a:bodyPr vert="horz" wrap="square" lIns="91414" tIns="45706" rIns="91414" bIns="45706" anchor="t"/>
          <a:lstStyle/>
          <a:p>
            <a:pPr eaLnBrk="1" hangingPunct="1"/>
            <a:r>
              <a:rPr lang="en-US" altLang="zh-CN"/>
              <a:t>WRR addresses the first drawback of the FQ, </a:t>
            </a:r>
          </a:p>
          <a:p>
            <a:pPr eaLnBrk="1" hangingPunct="1"/>
            <a:r>
              <a:rPr lang="en-US" altLang="zh-CN"/>
              <a:t>WRR does not address the second drawback of the FQ, i.e., the packet size impact on bandwidth share</a:t>
            </a:r>
          </a:p>
          <a:p>
            <a:pPr eaLnBrk="1" hangingPunct="1"/>
            <a:endParaRPr lang="en-US" altLang="zh-CN"/>
          </a:p>
          <a:p>
            <a:pPr eaLnBrk="1" hangingPunct="1"/>
            <a:r>
              <a:rPr lang="en-US" altLang="zh-CN"/>
              <a:t>Weighted Fair Queuing (WFQ) addresses this drawback</a:t>
            </a:r>
          </a:p>
          <a:p>
            <a:pPr eaLnBrk="1" hangingPunct="1"/>
            <a:endParaRPr lang="en-US" altLang="zh-CN"/>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FDU">
  <a:themeElements>
    <a:clrScheme name="UMass.Tilman.Arial 13">
      <a:dk1>
        <a:srgbClr val="000000"/>
      </a:dk1>
      <a:lt1>
        <a:srgbClr val="FFFFFF"/>
      </a:lt1>
      <a:dk2>
        <a:srgbClr val="000000"/>
      </a:dk2>
      <a:lt2>
        <a:srgbClr val="CCCCCC"/>
      </a:lt2>
      <a:accent1>
        <a:srgbClr val="881C1C"/>
      </a:accent1>
      <a:accent2>
        <a:srgbClr val="333399"/>
      </a:accent2>
      <a:accent3>
        <a:srgbClr val="FFFFFF"/>
      </a:accent3>
      <a:accent4>
        <a:srgbClr val="000000"/>
      </a:accent4>
      <a:accent5>
        <a:srgbClr val="C3ABAB"/>
      </a:accent5>
      <a:accent6>
        <a:srgbClr val="2D2D8A"/>
      </a:accent6>
      <a:hlink>
        <a:srgbClr val="000000"/>
      </a:hlink>
      <a:folHlink>
        <a:srgbClr val="B2B2B2"/>
      </a:folHlink>
    </a:clrScheme>
    <a:fontScheme name="UMass.Tilman.Arial">
      <a:majorFont>
        <a:latin typeface="幼圆"/>
        <a:ea typeface="幼圆"/>
        <a:cs typeface=""/>
      </a:majorFont>
      <a:minorFont>
        <a:latin typeface="幼圆"/>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0">
          <a:solidFill>
            <a:srgbClr val="969696"/>
          </a:solidFill>
          <a:round/>
        </a:ln>
      </a:spPr>
      <a:bodyPr wrap="none" anchor="ctr"/>
      <a:lstStyle>
        <a:defPPr algn="ctr" eaLnBrk="0" hangingPunct="0">
          <a:lnSpc>
            <a:spcPct val="90000"/>
          </a:lnSpc>
          <a:spcBef>
            <a:spcPct val="20000"/>
          </a:spcBef>
          <a:defRPr>
            <a:latin typeface="Arial" panose="020B0604020202090204" pitchFamily="34" charset="0"/>
            <a:cs typeface="Arial" panose="020B0604020202090204" pitchFamily="34" charset="0"/>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spPr>
      <a:bodyPr vert="horz" wrap="square" lIns="0" tIns="0" rIns="0" bIns="0" numCol="1" anchor="ctr" anchorCtr="0" compatLnSpc="1"/>
      <a:lstStyle>
        <a:defPPr marL="0" marR="0" indent="0" algn="ctr" defTabSz="914400" rtl="0" eaLnBrk="0" fontAlgn="base" latinLnBrk="0" hangingPunct="0">
          <a:lnSpc>
            <a:spcPct val="90000"/>
          </a:lnSpc>
          <a:spcBef>
            <a:spcPct val="20000"/>
          </a:spcBef>
          <a:spcAft>
            <a:spcPct val="0"/>
          </a:spcAft>
          <a:buClrTx/>
          <a:buSzTx/>
          <a:buFontTx/>
          <a:buNone/>
          <a:defRPr kumimoji="0" lang="en-US" sz="900" b="0" i="0" u="none" strike="noStrike" cap="none" normalizeH="0" baseline="0" smtClean="0">
            <a:ln>
              <a:noFill/>
            </a:ln>
            <a:solidFill>
              <a:schemeClr val="bg1"/>
            </a:solidFill>
            <a:effectLst/>
            <a:latin typeface="Arial" panose="020B0604020202090204" pitchFamily="34" charset="0"/>
            <a:ea typeface="SimSun" pitchFamily="2" charset="-122"/>
            <a:cs typeface="Arial" panose="020B0604020202090204" pitchFamily="34" charset="0"/>
          </a:defRPr>
        </a:defPPr>
      </a:lstStyle>
    </a:lnDef>
  </a:objectDefaults>
  <a:extraClrSchemeLst>
    <a:extraClrScheme>
      <a:clrScheme name="UMass.Tilman.Ari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Mass.Tilman.Ari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Mass.Tilman.Ari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Mass.Tilman.Ari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Mass.Tilman.Ari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Mass.Tilman.Ari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Mass.Tilman.Arial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Mass.Tilman.Ari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Mass.Tilman.Ari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Mass.Tilman.Ari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Mass.Tilman.Ari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Mass.Tilman.Ari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UMass.Tilman.Arial 13">
        <a:dk1>
          <a:srgbClr val="000000"/>
        </a:dk1>
        <a:lt1>
          <a:srgbClr val="FFFFFF"/>
        </a:lt1>
        <a:dk2>
          <a:srgbClr val="000000"/>
        </a:dk2>
        <a:lt2>
          <a:srgbClr val="CCCCCC"/>
        </a:lt2>
        <a:accent1>
          <a:srgbClr val="881C1C"/>
        </a:accent1>
        <a:accent2>
          <a:srgbClr val="333399"/>
        </a:accent2>
        <a:accent3>
          <a:srgbClr val="FFFFFF"/>
        </a:accent3>
        <a:accent4>
          <a:srgbClr val="000000"/>
        </a:accent4>
        <a:accent5>
          <a:srgbClr val="C3ABAB"/>
        </a:accent5>
        <a:accent6>
          <a:srgbClr val="2D2D8A"/>
        </a:accent6>
        <a:hlink>
          <a:srgbClr val="0000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UMass.Tilman.Arial</Template>
  <TotalTime>8</TotalTime>
  <Words>5197</Words>
  <Application>Microsoft Macintosh PowerPoint</Application>
  <PresentationFormat>On-screen Show (4:3)</PresentationFormat>
  <Paragraphs>659</Paragraphs>
  <Slides>126</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126</vt:i4>
      </vt:variant>
    </vt:vector>
  </HeadingPairs>
  <TitlesOfParts>
    <vt:vector size="136" baseType="lpstr">
      <vt:lpstr>SimSun</vt:lpstr>
      <vt:lpstr>幼圆</vt:lpstr>
      <vt:lpstr>ZapfDingbats</vt:lpstr>
      <vt:lpstr>Arial</vt:lpstr>
      <vt:lpstr>Comic Sans MS</vt:lpstr>
      <vt:lpstr>Geneva</vt:lpstr>
      <vt:lpstr>Times</vt:lpstr>
      <vt:lpstr>Verdana</vt:lpstr>
      <vt:lpstr>Wingdings</vt:lpstr>
      <vt:lpstr>FDU</vt:lpstr>
      <vt:lpstr>  COMP130177.01 互联网体系结构   网络服务质量</vt:lpstr>
      <vt:lpstr>PowerPoint Presentation</vt:lpstr>
      <vt:lpstr>网络的模式</vt:lpstr>
      <vt:lpstr>融合</vt:lpstr>
      <vt:lpstr>融合带来的挑战</vt:lpstr>
      <vt:lpstr>服务质量 Quality of Service</vt:lpstr>
      <vt:lpstr>The Network Evolution</vt:lpstr>
      <vt:lpstr>服务质量(QoS)控制概述</vt:lpstr>
      <vt:lpstr>QoS </vt:lpstr>
      <vt:lpstr>PowerPoint Presentation</vt:lpstr>
      <vt:lpstr>PowerPoint Presentation</vt:lpstr>
      <vt:lpstr>QoS Metrics</vt:lpstr>
      <vt:lpstr>MOS</vt:lpstr>
      <vt:lpstr>Example</vt:lpstr>
      <vt:lpstr>PowerPoint Presentation</vt:lpstr>
      <vt:lpstr>Origin of MOS Impairments</vt:lpstr>
      <vt:lpstr>PowerPoint Presentation</vt:lpstr>
      <vt:lpstr>Source Coding</vt:lpstr>
      <vt:lpstr>Quantization Noise</vt:lpstr>
      <vt:lpstr>Quantization Error. </vt:lpstr>
      <vt:lpstr>Delay</vt:lpstr>
      <vt:lpstr>Major Sources of Delay</vt:lpstr>
      <vt:lpstr>Jitter buffer delay </vt:lpstr>
      <vt:lpstr>Network Delay</vt:lpstr>
      <vt:lpstr>Packet Queuing Delay</vt:lpstr>
      <vt:lpstr>Propagation delay</vt:lpstr>
      <vt:lpstr>End-to-end delay objectives</vt:lpstr>
      <vt:lpstr>Source of Jitter</vt:lpstr>
      <vt:lpstr>Packet loss probability</vt:lpstr>
      <vt:lpstr>PowerPoint Presentation</vt:lpstr>
      <vt:lpstr>Best Effort</vt:lpstr>
      <vt:lpstr>IP QoS</vt:lpstr>
      <vt:lpstr>Best-effort</vt:lpstr>
      <vt:lpstr>Basic Tasks for IP QoS</vt:lpstr>
      <vt:lpstr>PowerPoint Presentation</vt:lpstr>
      <vt:lpstr>PowerPoint Presentation</vt:lpstr>
      <vt:lpstr>PowerPoint Presentation</vt:lpstr>
      <vt:lpstr>PACKET MARKING</vt:lpstr>
      <vt:lpstr>PACKET CLASSIFICATION</vt:lpstr>
      <vt:lpstr>Packet Classification Methods </vt:lpstr>
      <vt:lpstr>Multi-Field packet classification</vt:lpstr>
      <vt:lpstr>Behavior Aggregate classification</vt:lpstr>
      <vt:lpstr>Task 2</vt:lpstr>
      <vt:lpstr>TRAFFIC POLICING</vt:lpstr>
      <vt:lpstr>PowerPoint Presentation</vt:lpstr>
      <vt:lpstr>AQM</vt:lpstr>
      <vt:lpstr>Problem of DropTail</vt:lpstr>
      <vt:lpstr>TCP global synchronization</vt:lpstr>
      <vt:lpstr>PowerPoint Presentation</vt:lpstr>
      <vt:lpstr>AQM</vt:lpstr>
      <vt:lpstr>Random Early Discarding (RED)</vt:lpstr>
      <vt:lpstr>Congestion prediction module</vt:lpstr>
      <vt:lpstr>Packet drop profile</vt:lpstr>
      <vt:lpstr>PowerPoint Presentation</vt:lpstr>
      <vt:lpstr>PowerPoint Presentation</vt:lpstr>
      <vt:lpstr>RED Effects on UDP</vt:lpstr>
      <vt:lpstr>Practical Consideration</vt:lpstr>
      <vt:lpstr>Weighted Random Early Discarding (WRED) </vt:lpstr>
      <vt:lpstr>ECN (RFC 2481)</vt:lpstr>
      <vt:lpstr>PowerPoint Presentation</vt:lpstr>
      <vt:lpstr>IP and TCP header</vt:lpstr>
      <vt:lpstr>TCP</vt:lpstr>
      <vt:lpstr>TCP</vt:lpstr>
      <vt:lpstr>ECT bit</vt:lpstr>
      <vt:lpstr>PowerPoint Presentation</vt:lpstr>
      <vt:lpstr>ECN operations</vt:lpstr>
      <vt:lpstr>PowerPoint Presentation</vt:lpstr>
      <vt:lpstr>PACKET SCHEDULING</vt:lpstr>
      <vt:lpstr>Major types of packet scheduling </vt:lpstr>
      <vt:lpstr>FIFO</vt:lpstr>
      <vt:lpstr>FIFO Queue</vt:lpstr>
      <vt:lpstr>Advantages</vt:lpstr>
      <vt:lpstr>Drawbacks</vt:lpstr>
      <vt:lpstr>Priority Queuing (PQ)</vt:lpstr>
      <vt:lpstr>PQ</vt:lpstr>
      <vt:lpstr>Example</vt:lpstr>
      <vt:lpstr>PowerPoint Presentation</vt:lpstr>
      <vt:lpstr>Application</vt:lpstr>
      <vt:lpstr>PowerPoint Presentation</vt:lpstr>
      <vt:lpstr>Rate-Controlled PQ</vt:lpstr>
      <vt:lpstr>Example</vt:lpstr>
      <vt:lpstr>Fair Queuing (FQ)</vt:lpstr>
      <vt:lpstr>FQ</vt:lpstr>
      <vt:lpstr>Advantage</vt:lpstr>
      <vt:lpstr>Drawbacks</vt:lpstr>
      <vt:lpstr>PowerPoint Presentation</vt:lpstr>
      <vt:lpstr>PowerPoint Presentation</vt:lpstr>
      <vt:lpstr>Example</vt:lpstr>
      <vt:lpstr>PowerPoint Presentation</vt:lpstr>
      <vt:lpstr>PowerPoint Presentation</vt:lpstr>
      <vt:lpstr>Weighted Round Robin (WRR)</vt:lpstr>
      <vt:lpstr>PowerPoint Presentation</vt:lpstr>
      <vt:lpstr>PowerPoint Presentation</vt:lpstr>
      <vt:lpstr>Intra-Class Scheduling</vt:lpstr>
      <vt:lpstr>2-Layer RR</vt:lpstr>
      <vt:lpstr>Bandwidth Sharing</vt:lpstr>
      <vt:lpstr>WRR Example</vt:lpstr>
      <vt:lpstr>PowerPoint Presentation</vt:lpstr>
      <vt:lpstr>Weighted Fair Queuing (WFQ)</vt:lpstr>
      <vt:lpstr>WFQ</vt:lpstr>
      <vt:lpstr>Difference</vt:lpstr>
      <vt:lpstr>Theoretical Model</vt:lpstr>
      <vt:lpstr>PowerPoint Presentation</vt:lpstr>
      <vt:lpstr>GPS</vt:lpstr>
      <vt:lpstr>Packet-oriented GPS == WFQ </vt:lpstr>
      <vt:lpstr>Practical Approach</vt:lpstr>
      <vt:lpstr>Adding Weights to GPS or WFQ </vt:lpstr>
      <vt:lpstr>WFQ Implementation</vt:lpstr>
      <vt:lpstr>Example</vt:lpstr>
      <vt:lpstr>PowerPoint Presentation</vt:lpstr>
      <vt:lpstr>Quiz</vt:lpstr>
      <vt:lpstr>Solution</vt:lpstr>
      <vt:lpstr>Class-Based WFQ (CB WFQ)</vt:lpstr>
      <vt:lpstr>CB-WFQ vs WFQ</vt:lpstr>
      <vt:lpstr>WRR vs CB-WFQ</vt:lpstr>
      <vt:lpstr>PowerPoint Presentation</vt:lpstr>
      <vt:lpstr>PowerPoint Presentation</vt:lpstr>
      <vt:lpstr>Packet Scheduling Summary</vt:lpstr>
      <vt:lpstr>TRAFFIC SHAPING</vt:lpstr>
      <vt:lpstr>Traffic shaper</vt:lpstr>
      <vt:lpstr>Pure traffic shaper </vt:lpstr>
      <vt:lpstr>PowerPoint Presentation</vt:lpstr>
      <vt:lpstr>Token bucket traffic shaper</vt:lpstr>
      <vt:lpstr>PowerPoint Presentation</vt:lpstr>
      <vt:lpstr>Operation</vt:lpstr>
      <vt:lpstr>Burst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FDU</dc:subject>
  <dc:creator>Jin</dc:creator>
  <cp:lastModifiedBy>Microsoft Office User</cp:lastModifiedBy>
  <cp:revision>621</cp:revision>
  <dcterms:created xsi:type="dcterms:W3CDTF">2022-04-27T01:45:28Z</dcterms:created>
  <dcterms:modified xsi:type="dcterms:W3CDTF">2022-04-27T01:54:14Z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1033-3.6.1.5768</vt:lpwstr>
  </property>
</Properties>
</file>